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660" r:id="rId2"/>
  </p:sldMasterIdLst>
  <p:notesMasterIdLst>
    <p:notesMasterId r:id="rId61"/>
  </p:notesMasterIdLst>
  <p:handoutMasterIdLst>
    <p:handoutMasterId r:id="rId62"/>
  </p:handoutMasterIdLst>
  <p:sldIdLst>
    <p:sldId id="290" r:id="rId3"/>
    <p:sldId id="832" r:id="rId4"/>
    <p:sldId id="300" r:id="rId5"/>
    <p:sldId id="941" r:id="rId6"/>
    <p:sldId id="308" r:id="rId7"/>
    <p:sldId id="748" r:id="rId8"/>
    <p:sldId id="937" r:id="rId9"/>
    <p:sldId id="302" r:id="rId10"/>
    <p:sldId id="430" r:id="rId11"/>
    <p:sldId id="319" r:id="rId12"/>
    <p:sldId id="433" r:id="rId13"/>
    <p:sldId id="359" r:id="rId14"/>
    <p:sldId id="567" r:id="rId15"/>
    <p:sldId id="910" r:id="rId16"/>
    <p:sldId id="303" r:id="rId17"/>
    <p:sldId id="323" r:id="rId18"/>
    <p:sldId id="368" r:id="rId19"/>
    <p:sldId id="328" r:id="rId20"/>
    <p:sldId id="327" r:id="rId21"/>
    <p:sldId id="377" r:id="rId22"/>
    <p:sldId id="833" r:id="rId23"/>
    <p:sldId id="369" r:id="rId24"/>
    <p:sldId id="831" r:id="rId25"/>
    <p:sldId id="304" r:id="rId26"/>
    <p:sldId id="334" r:id="rId27"/>
    <p:sldId id="379" r:id="rId28"/>
    <p:sldId id="912" r:id="rId29"/>
    <p:sldId id="913" r:id="rId30"/>
    <p:sldId id="947" r:id="rId31"/>
    <p:sldId id="830" r:id="rId32"/>
    <p:sldId id="378" r:id="rId33"/>
    <p:sldId id="305" r:id="rId34"/>
    <p:sldId id="718" r:id="rId35"/>
    <p:sldId id="384" r:id="rId36"/>
    <p:sldId id="927" r:id="rId37"/>
    <p:sldId id="386" r:id="rId38"/>
    <p:sldId id="928" r:id="rId39"/>
    <p:sldId id="933" r:id="rId40"/>
    <p:sldId id="935" r:id="rId41"/>
    <p:sldId id="306" r:id="rId42"/>
    <p:sldId id="720" r:id="rId43"/>
    <p:sldId id="721" r:id="rId44"/>
    <p:sldId id="713" r:id="rId45"/>
    <p:sldId id="930" r:id="rId46"/>
    <p:sldId id="931" r:id="rId47"/>
    <p:sldId id="714" r:id="rId48"/>
    <p:sldId id="309" r:id="rId49"/>
    <p:sldId id="283" r:id="rId50"/>
    <p:sldId id="940" r:id="rId51"/>
    <p:sldId id="310" r:id="rId52"/>
    <p:sldId id="286" r:id="rId53"/>
    <p:sldId id="288" r:id="rId54"/>
    <p:sldId id="314" r:id="rId55"/>
    <p:sldId id="938" r:id="rId56"/>
    <p:sldId id="948" r:id="rId57"/>
    <p:sldId id="949" r:id="rId58"/>
    <p:sldId id="939" r:id="rId59"/>
    <p:sldId id="965" r:id="rId60"/>
  </p:sldIdLst>
  <p:sldSz cx="12192000" cy="6858000"/>
  <p:notesSz cx="6608763"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E8C220-F68A-4B34-907F-15806F178EF1}">
          <p14:sldIdLst>
            <p14:sldId id="290"/>
            <p14:sldId id="832"/>
            <p14:sldId id="300"/>
            <p14:sldId id="941"/>
            <p14:sldId id="308"/>
            <p14:sldId id="748"/>
            <p14:sldId id="937"/>
            <p14:sldId id="302"/>
            <p14:sldId id="430"/>
            <p14:sldId id="319"/>
            <p14:sldId id="433"/>
            <p14:sldId id="359"/>
            <p14:sldId id="567"/>
            <p14:sldId id="910"/>
            <p14:sldId id="303"/>
            <p14:sldId id="323"/>
            <p14:sldId id="368"/>
            <p14:sldId id="328"/>
            <p14:sldId id="327"/>
            <p14:sldId id="377"/>
            <p14:sldId id="833"/>
            <p14:sldId id="369"/>
            <p14:sldId id="831"/>
          </p14:sldIdLst>
        </p14:section>
        <p14:section name="Investigations" id="{68579E4F-5D27-4943-8380-6D07A5CBE7AE}">
          <p14:sldIdLst>
            <p14:sldId id="304"/>
            <p14:sldId id="334"/>
            <p14:sldId id="379"/>
            <p14:sldId id="912"/>
            <p14:sldId id="913"/>
            <p14:sldId id="947"/>
            <p14:sldId id="830"/>
            <p14:sldId id="378"/>
            <p14:sldId id="305"/>
            <p14:sldId id="718"/>
            <p14:sldId id="384"/>
            <p14:sldId id="927"/>
            <p14:sldId id="386"/>
            <p14:sldId id="928"/>
            <p14:sldId id="933"/>
            <p14:sldId id="935"/>
            <p14:sldId id="306"/>
            <p14:sldId id="720"/>
            <p14:sldId id="721"/>
            <p14:sldId id="713"/>
            <p14:sldId id="930"/>
            <p14:sldId id="931"/>
            <p14:sldId id="714"/>
            <p14:sldId id="309"/>
            <p14:sldId id="283"/>
            <p14:sldId id="940"/>
            <p14:sldId id="310"/>
            <p14:sldId id="286"/>
            <p14:sldId id="288"/>
            <p14:sldId id="314"/>
            <p14:sldId id="938"/>
            <p14:sldId id="948"/>
            <p14:sldId id="949"/>
            <p14:sldId id="939"/>
            <p14:sldId id="9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7EA3C749-0928-74F8-C835-B759B504B4AC}" name="Riitta Dlodlo" initials="RD" userId="S::rdlodlo@ext.theglobalfund.org::062f7562-a4b0-40cb-ac17-cb045a3dd6bc" providerId="AD"/>
  <p188:author id="{3C2A7664-2BCD-4825-AD04-06E0E12996D4}" name="Steve Graham" initials="SG" userId="9ZQ/FVudOgZZRKgS4JN0qp0ch03TXHcDPRElb5S9/CA=" providerId="None"/>
  <p188:author id="{0DC2B682-9CF8-8C39-B0BE-33815604BB9A}" name="Stella Zawedde-Muyanja" initials="SZ" userId="sRdOZcX/BYvW886C99gNFWxmr04T2duLW45HLSALr94=" providerId="None"/>
  <p188:author id="{D34D458E-E126-5E74-D649-AA831B8A9A5F}" name="Sandy Picken" initials="SP" userId="c2bab9d4b90a283e" providerId="Windows Live"/>
  <p188:author id="{431ECB9D-523D-D85F-3A7E-131CFD64FDA6}" name="Steve Graham" initials="SG" userId="S::grahams@rch.org.au::2c4e7b31-3d18-410c-a2e6-746301e9fbe5" providerId="AD"/>
  <p188:author id="{BD7EE4DF-E007-E810-4A0B-2587B7D204FC}" name="Stephen Graham" initials="SG" userId="S::smgraham@unimelb.edu.au::6166ad7f-427a-4713-a34d-1ebdb90042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Graham" initials="SG" lastIdx="9" clrIdx="0">
    <p:extLst>
      <p:ext uri="{19B8F6BF-5375-455C-9EA6-DF929625EA0E}">
        <p15:presenceInfo xmlns:p15="http://schemas.microsoft.com/office/powerpoint/2012/main" userId="S::grahams@rch.org.au::2c4e7b31-3d18-410c-a2e6-746301e9fbe5" providerId="AD"/>
      </p:ext>
    </p:extLst>
  </p:cmAuthor>
  <p:cmAuthor id="2" name="Sandy Picke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B814"/>
    <a:srgbClr val="0060A0"/>
    <a:srgbClr val="DBF2FD"/>
    <a:srgbClr val="043673"/>
    <a:srgbClr val="16346A"/>
    <a:srgbClr val="FF0000"/>
    <a:srgbClr val="000000"/>
    <a:srgbClr val="FFC000"/>
    <a:srgbClr val="326BB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7603" autoAdjust="0"/>
  </p:normalViewPr>
  <p:slideViewPr>
    <p:cSldViewPr snapToGrid="0">
      <p:cViewPr varScale="1">
        <p:scale>
          <a:sx n="82" d="100"/>
          <a:sy n="82" d="100"/>
        </p:scale>
        <p:origin x="1554" y="90"/>
      </p:cViewPr>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commentAuthors" Target="commentAuthors.xml"/><Relationship Id="rId68"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7409027720683E-2"/>
          <c:y val="0.11193009003999545"/>
          <c:w val="0.49855724372643334"/>
          <c:h val="0.70828469286580409"/>
        </c:manualLayout>
      </c:layout>
      <c:barChart>
        <c:barDir val="col"/>
        <c:grouping val="percentStacked"/>
        <c:varyColors val="0"/>
        <c:ser>
          <c:idx val="0"/>
          <c:order val="0"/>
          <c:tx>
            <c:strRef>
              <c:f>Sheet1!$B$1</c:f>
              <c:strCache>
                <c:ptCount val="1"/>
                <c:pt idx="0">
                  <c:v>Smear positive</c:v>
                </c:pt>
              </c:strCache>
            </c:strRef>
          </c:tx>
          <c:spPr>
            <a:ln>
              <a:solidFill>
                <a:schemeClr val="bg1"/>
              </a:solidFill>
            </a:ln>
          </c:spPr>
          <c:invertIfNegative val="0"/>
          <c:dLbls>
            <c:dLbl>
              <c:idx val="1"/>
              <c:tx>
                <c:rich>
                  <a:bodyPr/>
                  <a:lstStyle/>
                  <a:p>
                    <a:fld id="{38F6A494-B80A-4BC3-8F14-0560F2577829}" type="SERIESNAME">
                      <a:rPr lang="en-US" smtClean="0"/>
                      <a:pPr/>
                      <a:t>[SERIES NAME]</a:t>
                    </a:fld>
                    <a:r>
                      <a:rPr lang="en-US" baseline="0" dirty="0"/>
                      <a:t>, </a:t>
                    </a:r>
                    <a:fld id="{BB04101A-8AA1-4535-8F24-98108E5EA8CC}" type="VALUE">
                      <a:rPr lang="en-US" baseline="0"/>
                      <a:pPr/>
                      <a:t>[VALUE]</a:t>
                    </a:fld>
                    <a:endParaRPr lang="en-US" baseline="0" dirty="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211-4EF3-9AB8-081655359912}"/>
                </c:ext>
              </c:extLst>
            </c:dLbl>
            <c:spPr>
              <a:noFill/>
              <a:ln>
                <a:noFill/>
              </a:ln>
              <a:effectLst/>
            </c:spPr>
            <c:txPr>
              <a:bodyPr wrap="square" lIns="38100" tIns="19050" rIns="38100" bIns="19050" anchor="ctr">
                <a:spAutoFit/>
              </a:bodyPr>
              <a:lstStyle/>
              <a:p>
                <a:pPr>
                  <a:defRPr>
                    <a:solidFill>
                      <a:schemeClr val="bg2"/>
                    </a:solidFil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ext>
            </c:extLst>
          </c:dLbls>
          <c:cat>
            <c:strRef>
              <c:f>Sheet1!$A$2:$A$3</c:f>
              <c:strCache>
                <c:ptCount val="2"/>
                <c:pt idx="0">
                  <c:v>children</c:v>
                </c:pt>
                <c:pt idx="1">
                  <c:v>adults</c:v>
                </c:pt>
              </c:strCache>
            </c:strRef>
          </c:cat>
          <c:val>
            <c:numRef>
              <c:f>Sheet1!$B$2:$B$3</c:f>
              <c:numCache>
                <c:formatCode>0%</c:formatCode>
                <c:ptCount val="2"/>
                <c:pt idx="0">
                  <c:v>0.1</c:v>
                </c:pt>
                <c:pt idx="1">
                  <c:v>0.45</c:v>
                </c:pt>
              </c:numCache>
            </c:numRef>
          </c:val>
          <c:extLst>
            <c:ext xmlns:c16="http://schemas.microsoft.com/office/drawing/2014/chart" uri="{C3380CC4-5D6E-409C-BE32-E72D297353CC}">
              <c16:uniqueId val="{00000000-419B-4749-AFDC-F331767BED7A}"/>
            </c:ext>
          </c:extLst>
        </c:ser>
        <c:ser>
          <c:idx val="1"/>
          <c:order val="1"/>
          <c:tx>
            <c:strRef>
              <c:f>Sheet1!$C$1</c:f>
              <c:strCache>
                <c:ptCount val="1"/>
                <c:pt idx="0">
                  <c:v>Xpert positive</c:v>
                </c:pt>
              </c:strCache>
            </c:strRef>
          </c:tx>
          <c:spPr>
            <a:ln>
              <a:solidFill>
                <a:schemeClr val="bg1"/>
              </a:solidFill>
            </a:ln>
          </c:spPr>
          <c:invertIfNegative val="0"/>
          <c:dLbls>
            <c:dLbl>
              <c:idx val="0"/>
              <c:tx>
                <c:rich>
                  <a:bodyPr/>
                  <a:lstStyle/>
                  <a:p>
                    <a:fld id="{201DDB15-37C2-4C28-A801-C1CFA3D4DB4A}" type="CELLRANGE">
                      <a:rPr lang="en-US"/>
                      <a:pPr/>
                      <a:t>[CELLRANGE]</a:t>
                    </a:fld>
                    <a:r>
                      <a:rPr lang="en-US" baseline="0"/>
                      <a:t>, </a:t>
                    </a:r>
                    <a:fld id="{8DD6E602-8F2E-46E5-9C46-B8A47925920B}" type="VALUE">
                      <a:rPr lang="en-US" baseline="0"/>
                      <a:pPr/>
                      <a:t>[VALUE]</a:t>
                    </a:fld>
                    <a:endParaRPr lang="en-US" baseline="0"/>
                  </a:p>
                </c:rich>
              </c:tx>
              <c:dLblPos val="ctr"/>
              <c:showLegendKey val="0"/>
              <c:showVal val="1"/>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211-4EF3-9AB8-081655359912}"/>
                </c:ext>
              </c:extLst>
            </c:dLbl>
            <c:dLbl>
              <c:idx val="1"/>
              <c:tx>
                <c:rich>
                  <a:bodyPr/>
                  <a:lstStyle/>
                  <a:p>
                    <a:fld id="{DC2125F7-A1FF-43BF-B677-5E97DF5000F6}" type="SERIESNAME">
                      <a:rPr lang="en-US" baseline="0" smtClean="0"/>
                      <a:pPr/>
                      <a:t>[SERIES NAME]</a:t>
                    </a:fld>
                    <a:r>
                      <a:rPr lang="en-US" baseline="0" dirty="0"/>
                      <a:t>, </a:t>
                    </a:r>
                    <a:fld id="{4B9779BA-AFEC-4881-A55A-876263E9DF37}" type="VALUE">
                      <a:rPr lang="en-US" baseline="0"/>
                      <a:pPr/>
                      <a:t>[VALUE]</a:t>
                    </a:fld>
                    <a:endParaRPr lang="en-US" baseline="0" dirty="0"/>
                  </a:p>
                </c:rich>
              </c:tx>
              <c:dLblPos val="ctr"/>
              <c:showLegendKey val="0"/>
              <c:showVal val="1"/>
              <c:showCatName val="0"/>
              <c:showSerName val="1"/>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B211-4EF3-9AB8-081655359912}"/>
                </c:ext>
              </c:extLst>
            </c:dLbl>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1"/>
              </c:ext>
            </c:extLst>
          </c:dLbls>
          <c:cat>
            <c:strRef>
              <c:f>Sheet1!$A$2:$A$3</c:f>
              <c:strCache>
                <c:ptCount val="2"/>
                <c:pt idx="0">
                  <c:v>children</c:v>
                </c:pt>
                <c:pt idx="1">
                  <c:v>adults</c:v>
                </c:pt>
              </c:strCache>
            </c:strRef>
          </c:cat>
          <c:val>
            <c:numRef>
              <c:f>Sheet1!$C$2:$C$3</c:f>
              <c:numCache>
                <c:formatCode>0%</c:formatCode>
                <c:ptCount val="2"/>
                <c:pt idx="0">
                  <c:v>0.2</c:v>
                </c:pt>
                <c:pt idx="1">
                  <c:v>0.2</c:v>
                </c:pt>
              </c:numCache>
            </c:numRef>
          </c:val>
          <c:extLst>
            <c:ext xmlns:c15="http://schemas.microsoft.com/office/drawing/2012/chart" uri="{02D57815-91ED-43cb-92C2-25804820EDAC}">
              <c15:datalabelsRange>
                <c15:f>(Sheet1!$C$1,Sheet1!$C$3)</c15:f>
                <c15:dlblRangeCache>
                  <c:ptCount val="2"/>
                  <c:pt idx="0">
                    <c:v>Xpert positive</c:v>
                  </c:pt>
                  <c:pt idx="1">
                    <c:v>20%</c:v>
                  </c:pt>
                </c15:dlblRangeCache>
              </c15:datalabelsRange>
            </c:ext>
            <c:ext xmlns:c16="http://schemas.microsoft.com/office/drawing/2014/chart" uri="{C3380CC4-5D6E-409C-BE32-E72D297353CC}">
              <c16:uniqueId val="{00000001-419B-4749-AFDC-F331767BED7A}"/>
            </c:ext>
          </c:extLst>
        </c:ser>
        <c:ser>
          <c:idx val="2"/>
          <c:order val="2"/>
          <c:tx>
            <c:strRef>
              <c:f>Sheet1!$D$1</c:f>
              <c:strCache>
                <c:ptCount val="1"/>
                <c:pt idx="0">
                  <c:v>Culture positive</c:v>
                </c:pt>
              </c:strCache>
            </c:strRef>
          </c:tx>
          <c:spPr>
            <a:ln>
              <a:solidFill>
                <a:schemeClr val="bg1"/>
              </a:solidFill>
            </a:ln>
          </c:spPr>
          <c:invertIfNegative val="0"/>
          <c:dLbls>
            <c:spPr>
              <a:noFill/>
              <a:ln>
                <a:noFill/>
              </a:ln>
              <a:effectLst/>
            </c:spPr>
            <c:txPr>
              <a:bodyPr wrap="square" lIns="38100" tIns="19050" rIns="38100" bIns="19050" anchor="ctr">
                <a:spAutoFit/>
              </a:bodyPr>
              <a:lstStyle/>
              <a:p>
                <a:pPr>
                  <a:defRPr b="1">
                    <a:solidFill>
                      <a:schemeClr val="bg2"/>
                    </a:solidFill>
                  </a:defRPr>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ext>
            </c:extLst>
          </c:dLbls>
          <c:cat>
            <c:strRef>
              <c:f>Sheet1!$A$2:$A$3</c:f>
              <c:strCache>
                <c:ptCount val="2"/>
                <c:pt idx="0">
                  <c:v>children</c:v>
                </c:pt>
                <c:pt idx="1">
                  <c:v>adults</c:v>
                </c:pt>
              </c:strCache>
            </c:strRef>
          </c:cat>
          <c:val>
            <c:numRef>
              <c:f>Sheet1!$D$2:$D$3</c:f>
              <c:numCache>
                <c:formatCode>0%</c:formatCode>
                <c:ptCount val="2"/>
                <c:pt idx="0">
                  <c:v>0.15</c:v>
                </c:pt>
                <c:pt idx="1">
                  <c:v>0.15</c:v>
                </c:pt>
              </c:numCache>
            </c:numRef>
          </c:val>
          <c:extLst>
            <c:ext xmlns:c16="http://schemas.microsoft.com/office/drawing/2014/chart" uri="{C3380CC4-5D6E-409C-BE32-E72D297353CC}">
              <c16:uniqueId val="{00000002-419B-4749-AFDC-F331767BED7A}"/>
            </c:ext>
          </c:extLst>
        </c:ser>
        <c:ser>
          <c:idx val="3"/>
          <c:order val="3"/>
          <c:tx>
            <c:strRef>
              <c:f>Sheet1!$E$1</c:f>
              <c:strCache>
                <c:ptCount val="1"/>
                <c:pt idx="0">
                  <c:v>Clinical diagnosis</c:v>
                </c:pt>
              </c:strCache>
            </c:strRef>
          </c:tx>
          <c:spPr>
            <a:ln>
              <a:solidFill>
                <a:schemeClr val="bg1"/>
              </a:solidFill>
            </a:ln>
          </c:spPr>
          <c:invertIfNegative val="0"/>
          <c:dLbls>
            <c:spPr>
              <a:noFill/>
              <a:ln>
                <a:noFill/>
              </a:ln>
              <a:effectLst/>
            </c:spPr>
            <c:txPr>
              <a:bodyPr wrap="square" lIns="38100" tIns="19050" rIns="38100" bIns="19050" anchor="ctr">
                <a:spAutoFit/>
              </a:bodyPr>
              <a:lstStyle/>
              <a:p>
                <a:pPr>
                  <a:defRPr b="1"/>
                </a:pPr>
                <a:endParaRPr lang="en-US"/>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1"/>
              </c:ext>
            </c:extLst>
          </c:dLbls>
          <c:cat>
            <c:strRef>
              <c:f>Sheet1!$A$2:$A$3</c:f>
              <c:strCache>
                <c:ptCount val="2"/>
                <c:pt idx="0">
                  <c:v>children</c:v>
                </c:pt>
                <c:pt idx="1">
                  <c:v>adults</c:v>
                </c:pt>
              </c:strCache>
            </c:strRef>
          </c:cat>
          <c:val>
            <c:numRef>
              <c:f>Sheet1!$E$2:$E$3</c:f>
              <c:numCache>
                <c:formatCode>0%</c:formatCode>
                <c:ptCount val="2"/>
                <c:pt idx="0">
                  <c:v>0.55000000000000004</c:v>
                </c:pt>
                <c:pt idx="1">
                  <c:v>0.2</c:v>
                </c:pt>
              </c:numCache>
            </c:numRef>
          </c:val>
          <c:extLst>
            <c:ext xmlns:c16="http://schemas.microsoft.com/office/drawing/2014/chart" uri="{C3380CC4-5D6E-409C-BE32-E72D297353CC}">
              <c16:uniqueId val="{00000003-419B-4749-AFDC-F331767BED7A}"/>
            </c:ext>
          </c:extLst>
        </c:ser>
        <c:dLbls>
          <c:dLblPos val="ctr"/>
          <c:showLegendKey val="0"/>
          <c:showVal val="1"/>
          <c:showCatName val="0"/>
          <c:showSerName val="0"/>
          <c:showPercent val="0"/>
          <c:showBubbleSize val="0"/>
        </c:dLbls>
        <c:gapWidth val="55"/>
        <c:overlap val="100"/>
        <c:axId val="735012623"/>
        <c:axId val="1"/>
      </c:barChart>
      <c:catAx>
        <c:axId val="735012623"/>
        <c:scaling>
          <c:orientation val="minMax"/>
        </c:scaling>
        <c:delete val="0"/>
        <c:axPos val="b"/>
        <c:numFmt formatCode="General" sourceLinked="1"/>
        <c:majorTickMark val="out"/>
        <c:minorTickMark val="none"/>
        <c:tickLblPos val="nextTo"/>
        <c:crossAx val="1"/>
        <c:crosses val="autoZero"/>
        <c:auto val="1"/>
        <c:lblAlgn val="ctr"/>
        <c:lblOffset val="100"/>
        <c:noMultiLvlLbl val="0"/>
      </c:catAx>
      <c:valAx>
        <c:axId val="1"/>
        <c:scaling>
          <c:orientation val="minMax"/>
        </c:scaling>
        <c:delete val="0"/>
        <c:axPos val="l"/>
        <c:majorGridlines/>
        <c:numFmt formatCode="0%" sourceLinked="1"/>
        <c:majorTickMark val="out"/>
        <c:minorTickMark val="none"/>
        <c:tickLblPos val="nextTo"/>
        <c:txPr>
          <a:bodyPr/>
          <a:lstStyle/>
          <a:p>
            <a:pPr>
              <a:defRPr sz="1400"/>
            </a:pPr>
            <a:endParaRPr lang="en-US"/>
          </a:p>
        </c:txPr>
        <c:crossAx val="735012623"/>
        <c:crosses val="autoZero"/>
        <c:crossBetween val="between"/>
      </c:valAx>
    </c:plotArea>
    <c:plotVisOnly val="1"/>
    <c:dispBlanksAs val="gap"/>
    <c:showDLblsOverMax val="0"/>
  </c:chart>
  <c:txPr>
    <a:bodyPr/>
    <a:lstStyle/>
    <a:p>
      <a:pPr>
        <a:defRPr sz="1354"/>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CF7405-4DA6-907C-91F4-8862ABC80B84}"/>
              </a:ext>
            </a:extLst>
          </p:cNvPr>
          <p:cNvSpPr>
            <a:spLocks noGrp="1"/>
          </p:cNvSpPr>
          <p:nvPr>
            <p:ph type="hdr" sz="quarter"/>
          </p:nvPr>
        </p:nvSpPr>
        <p:spPr>
          <a:xfrm>
            <a:off x="0" y="1"/>
            <a:ext cx="2863797" cy="435848"/>
          </a:xfrm>
          <a:prstGeom prst="rect">
            <a:avLst/>
          </a:prstGeom>
        </p:spPr>
        <p:txBody>
          <a:bodyPr vert="horz" lIns="87391" tIns="43696" rIns="87391" bIns="43696" rtlCol="0"/>
          <a:lstStyle>
            <a:lvl1pPr algn="l">
              <a:defRPr sz="1200"/>
            </a:lvl1pPr>
          </a:lstStyle>
          <a:p>
            <a:endParaRPr lang="en-ZA"/>
          </a:p>
        </p:txBody>
      </p:sp>
      <p:sp>
        <p:nvSpPr>
          <p:cNvPr id="3" name="Date Placeholder 2">
            <a:extLst>
              <a:ext uri="{FF2B5EF4-FFF2-40B4-BE49-F238E27FC236}">
                <a16:creationId xmlns:a16="http://schemas.microsoft.com/office/drawing/2014/main" id="{4041A2E2-6624-8CC8-79CA-53763262D684}"/>
              </a:ext>
            </a:extLst>
          </p:cNvPr>
          <p:cNvSpPr>
            <a:spLocks noGrp="1"/>
          </p:cNvSpPr>
          <p:nvPr>
            <p:ph type="dt" sz="quarter" idx="1"/>
          </p:nvPr>
        </p:nvSpPr>
        <p:spPr>
          <a:xfrm>
            <a:off x="3743436" y="1"/>
            <a:ext cx="2863797" cy="435848"/>
          </a:xfrm>
          <a:prstGeom prst="rect">
            <a:avLst/>
          </a:prstGeom>
        </p:spPr>
        <p:txBody>
          <a:bodyPr vert="horz" lIns="87391" tIns="43696" rIns="87391" bIns="43696" rtlCol="0"/>
          <a:lstStyle>
            <a:lvl1pPr algn="r">
              <a:defRPr sz="1200"/>
            </a:lvl1pPr>
          </a:lstStyle>
          <a:p>
            <a:fld id="{2F18B4AE-0549-476B-9BF8-5FA4F2D9CC0E}" type="datetimeFigureOut">
              <a:rPr lang="en-ZA" smtClean="0"/>
              <a:t>2024/10/09</a:t>
            </a:fld>
            <a:endParaRPr lang="en-ZA"/>
          </a:p>
        </p:txBody>
      </p:sp>
      <p:sp>
        <p:nvSpPr>
          <p:cNvPr id="4" name="Footer Placeholder 3">
            <a:extLst>
              <a:ext uri="{FF2B5EF4-FFF2-40B4-BE49-F238E27FC236}">
                <a16:creationId xmlns:a16="http://schemas.microsoft.com/office/drawing/2014/main" id="{9A93ED6B-7C4F-F0E6-9FDC-EFB9B6300B6F}"/>
              </a:ext>
            </a:extLst>
          </p:cNvPr>
          <p:cNvSpPr>
            <a:spLocks noGrp="1"/>
          </p:cNvSpPr>
          <p:nvPr>
            <p:ph type="ftr" sz="quarter" idx="2"/>
          </p:nvPr>
        </p:nvSpPr>
        <p:spPr>
          <a:xfrm>
            <a:off x="0" y="8250953"/>
            <a:ext cx="2863797" cy="435847"/>
          </a:xfrm>
          <a:prstGeom prst="rect">
            <a:avLst/>
          </a:prstGeom>
        </p:spPr>
        <p:txBody>
          <a:bodyPr vert="horz" lIns="87391" tIns="43696" rIns="87391" bIns="43696" rtlCol="0" anchor="b"/>
          <a:lstStyle>
            <a:lvl1pPr algn="l">
              <a:defRPr sz="1200"/>
            </a:lvl1pPr>
          </a:lstStyle>
          <a:p>
            <a:endParaRPr lang="en-ZA"/>
          </a:p>
        </p:txBody>
      </p:sp>
      <p:sp>
        <p:nvSpPr>
          <p:cNvPr id="5" name="Slide Number Placeholder 4">
            <a:extLst>
              <a:ext uri="{FF2B5EF4-FFF2-40B4-BE49-F238E27FC236}">
                <a16:creationId xmlns:a16="http://schemas.microsoft.com/office/drawing/2014/main" id="{87CD5576-35F8-735C-FF30-FB34A9D5DF46}"/>
              </a:ext>
            </a:extLst>
          </p:cNvPr>
          <p:cNvSpPr>
            <a:spLocks noGrp="1"/>
          </p:cNvSpPr>
          <p:nvPr>
            <p:ph type="sldNum" sz="quarter" idx="3"/>
          </p:nvPr>
        </p:nvSpPr>
        <p:spPr>
          <a:xfrm>
            <a:off x="3743436" y="8250953"/>
            <a:ext cx="2863797" cy="435847"/>
          </a:xfrm>
          <a:prstGeom prst="rect">
            <a:avLst/>
          </a:prstGeom>
        </p:spPr>
        <p:txBody>
          <a:bodyPr vert="horz" lIns="87391" tIns="43696" rIns="87391" bIns="43696" rtlCol="0" anchor="b"/>
          <a:lstStyle>
            <a:lvl1pPr algn="r">
              <a:defRPr sz="1200"/>
            </a:lvl1pPr>
          </a:lstStyle>
          <a:p>
            <a:fld id="{210B9A2A-749D-434E-A902-A5E0F58E0EC7}" type="slidenum">
              <a:rPr lang="en-ZA" smtClean="0"/>
              <a:t>‹#›</a:t>
            </a:fld>
            <a:endParaRPr lang="en-ZA"/>
          </a:p>
        </p:txBody>
      </p:sp>
    </p:spTree>
    <p:extLst>
      <p:ext uri="{BB962C8B-B14F-4D97-AF65-F5344CB8AC3E}">
        <p14:creationId xmlns:p14="http://schemas.microsoft.com/office/powerpoint/2010/main" val="25900628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63797" cy="435848"/>
          </a:xfrm>
          <a:prstGeom prst="rect">
            <a:avLst/>
          </a:prstGeom>
        </p:spPr>
        <p:txBody>
          <a:bodyPr vert="horz" lIns="87391" tIns="43696" rIns="87391" bIns="43696" rtlCol="0"/>
          <a:lstStyle>
            <a:lvl1pPr algn="l">
              <a:defRPr sz="1200"/>
            </a:lvl1pPr>
          </a:lstStyle>
          <a:p>
            <a:endParaRPr lang="en-ZA"/>
          </a:p>
        </p:txBody>
      </p:sp>
      <p:sp>
        <p:nvSpPr>
          <p:cNvPr id="3" name="Date Placeholder 2"/>
          <p:cNvSpPr>
            <a:spLocks noGrp="1"/>
          </p:cNvSpPr>
          <p:nvPr>
            <p:ph type="dt" idx="1"/>
          </p:nvPr>
        </p:nvSpPr>
        <p:spPr>
          <a:xfrm>
            <a:off x="3743436" y="1"/>
            <a:ext cx="2863797" cy="435848"/>
          </a:xfrm>
          <a:prstGeom prst="rect">
            <a:avLst/>
          </a:prstGeom>
        </p:spPr>
        <p:txBody>
          <a:bodyPr vert="horz" lIns="87391" tIns="43696" rIns="87391" bIns="43696" rtlCol="0"/>
          <a:lstStyle>
            <a:lvl1pPr algn="r">
              <a:defRPr sz="1200"/>
            </a:lvl1pPr>
          </a:lstStyle>
          <a:p>
            <a:fld id="{211563E5-572E-481A-83E4-0AE08357F744}" type="datetimeFigureOut">
              <a:rPr lang="en-ZA" smtClean="0"/>
              <a:t>2024/10/09</a:t>
            </a:fld>
            <a:endParaRPr lang="en-ZA"/>
          </a:p>
        </p:txBody>
      </p:sp>
      <p:sp>
        <p:nvSpPr>
          <p:cNvPr id="4" name="Slide Image Placeholder 3"/>
          <p:cNvSpPr>
            <a:spLocks noGrp="1" noRot="1" noChangeAspect="1"/>
          </p:cNvSpPr>
          <p:nvPr>
            <p:ph type="sldImg" idx="2"/>
          </p:nvPr>
        </p:nvSpPr>
        <p:spPr>
          <a:xfrm>
            <a:off x="698500" y="1085850"/>
            <a:ext cx="5211763" cy="2932113"/>
          </a:xfrm>
          <a:prstGeom prst="rect">
            <a:avLst/>
          </a:prstGeom>
          <a:noFill/>
          <a:ln w="12700">
            <a:solidFill>
              <a:prstClr val="black"/>
            </a:solidFill>
          </a:ln>
        </p:spPr>
        <p:txBody>
          <a:bodyPr vert="horz" lIns="87391" tIns="43696" rIns="87391" bIns="43696" rtlCol="0" anchor="ctr"/>
          <a:lstStyle/>
          <a:p>
            <a:endParaRPr lang="en-ZA"/>
          </a:p>
        </p:txBody>
      </p:sp>
      <p:sp>
        <p:nvSpPr>
          <p:cNvPr id="5" name="Notes Placeholder 4"/>
          <p:cNvSpPr>
            <a:spLocks noGrp="1"/>
          </p:cNvSpPr>
          <p:nvPr>
            <p:ph type="body" sz="quarter" idx="3"/>
          </p:nvPr>
        </p:nvSpPr>
        <p:spPr>
          <a:xfrm>
            <a:off x="660877" y="4180522"/>
            <a:ext cx="5287010" cy="3420428"/>
          </a:xfrm>
          <a:prstGeom prst="rect">
            <a:avLst/>
          </a:prstGeom>
        </p:spPr>
        <p:txBody>
          <a:bodyPr vert="horz" lIns="87391" tIns="43696" rIns="87391" bIns="43696" rtlCol="0"/>
          <a:lstStyle/>
          <a:p>
            <a:pPr marL="0" marR="0" lvl="0" indent="0" algn="l" defTabSz="8739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Click to edit Master text styles</a:t>
            </a:r>
          </a:p>
          <a:p>
            <a:pPr marL="174480" marR="0" lvl="1" indent="-174480" algn="l" defTabSz="8739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Second level</a:t>
            </a:r>
          </a:p>
        </p:txBody>
      </p:sp>
      <p:sp>
        <p:nvSpPr>
          <p:cNvPr id="6" name="Footer Placeholder 5"/>
          <p:cNvSpPr>
            <a:spLocks noGrp="1"/>
          </p:cNvSpPr>
          <p:nvPr>
            <p:ph type="ftr" sz="quarter" idx="4"/>
          </p:nvPr>
        </p:nvSpPr>
        <p:spPr>
          <a:xfrm>
            <a:off x="0" y="8250953"/>
            <a:ext cx="2863797" cy="435847"/>
          </a:xfrm>
          <a:prstGeom prst="rect">
            <a:avLst/>
          </a:prstGeom>
        </p:spPr>
        <p:txBody>
          <a:bodyPr vert="horz" lIns="87391" tIns="43696" rIns="87391" bIns="43696" rtlCol="0" anchor="b"/>
          <a:lstStyle>
            <a:lvl1pPr algn="l">
              <a:defRPr sz="1200"/>
            </a:lvl1pPr>
          </a:lstStyle>
          <a:p>
            <a:endParaRPr lang="en-ZA"/>
          </a:p>
        </p:txBody>
      </p:sp>
      <p:sp>
        <p:nvSpPr>
          <p:cNvPr id="7" name="Slide Number Placeholder 6"/>
          <p:cNvSpPr>
            <a:spLocks noGrp="1"/>
          </p:cNvSpPr>
          <p:nvPr>
            <p:ph type="sldNum" sz="quarter" idx="5"/>
          </p:nvPr>
        </p:nvSpPr>
        <p:spPr>
          <a:xfrm>
            <a:off x="3743436" y="8250953"/>
            <a:ext cx="2863797" cy="435847"/>
          </a:xfrm>
          <a:prstGeom prst="rect">
            <a:avLst/>
          </a:prstGeom>
        </p:spPr>
        <p:txBody>
          <a:bodyPr vert="horz" lIns="87391" tIns="43696" rIns="87391" bIns="43696" rtlCol="0" anchor="b"/>
          <a:lstStyle>
            <a:lvl1pPr algn="r">
              <a:defRPr sz="1200"/>
            </a:lvl1pPr>
          </a:lstStyle>
          <a:p>
            <a:fld id="{BA6A8D42-E502-4AF0-8797-4AE4185E5234}" type="slidenum">
              <a:rPr lang="en-ZA" smtClean="0"/>
              <a:t>‹#›</a:t>
            </a:fld>
            <a:endParaRPr lang="en-ZA"/>
          </a:p>
        </p:txBody>
      </p:sp>
    </p:spTree>
    <p:extLst>
      <p:ext uri="{BB962C8B-B14F-4D97-AF65-F5344CB8AC3E}">
        <p14:creationId xmlns:p14="http://schemas.microsoft.com/office/powerpoint/2010/main" val="36792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BA6A8D42-E502-4AF0-8797-4AE4185E5234}" type="slidenum">
              <a:rPr lang="en-ZA" smtClean="0"/>
              <a:t>1</a:t>
            </a:fld>
            <a:endParaRPr lang="en-ZA"/>
          </a:p>
        </p:txBody>
      </p:sp>
    </p:spTree>
    <p:extLst>
      <p:ext uri="{BB962C8B-B14F-4D97-AF65-F5344CB8AC3E}">
        <p14:creationId xmlns:p14="http://schemas.microsoft.com/office/powerpoint/2010/main" val="320487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t>Children and adolescents with or at-risk for TB present to different care entry points </a:t>
            </a:r>
            <a:r>
              <a:rPr lang="en-GB" dirty="0"/>
              <a:t>such as outpatient, maternal and child healthcare services rather than directly to specialized TB clinics</a:t>
            </a:r>
            <a:r>
              <a:rPr lang="en-US" dirty="0"/>
              <a:t> or for inpatient care</a:t>
            </a:r>
            <a:endParaRPr lang="x-none" dirty="0"/>
          </a:p>
          <a:p>
            <a:pPr algn="just">
              <a:defRPr/>
            </a:pPr>
            <a:r>
              <a:rPr lang="en-US" dirty="0"/>
              <a:t>It is important to strengthen capacity of the health care workers at the different entry points or levels of care by increasing awareness to screen for TB. Presumptive TB is a person who presents with symptoms and signs suggestive of TB, i.e. TB is a possible or “suspected” cause of their illness </a:t>
            </a:r>
          </a:p>
          <a:p>
            <a:pPr algn="just">
              <a:defRPr/>
            </a:pPr>
            <a:r>
              <a:rPr lang="en-US" dirty="0"/>
              <a:t>HCWs need the confidence to undertake clinical assessment and proceed to diagnosis and treatment or referral. The approach to diagnosis and treatment decision relies on clinical diagnostic capacity, which includes access to radiology, as well as laboratory diagnostic capacity.  </a:t>
            </a:r>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10</a:t>
            </a:fld>
            <a:endParaRPr lang="fr-FR" altLang="en-US"/>
          </a:p>
        </p:txBody>
      </p:sp>
    </p:spTree>
    <p:extLst>
      <p:ext uri="{BB962C8B-B14F-4D97-AF65-F5344CB8AC3E}">
        <p14:creationId xmlns:p14="http://schemas.microsoft.com/office/powerpoint/2010/main" val="68154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ltLang="x-none" dirty="0"/>
              <a:t>It is commonly stated that the diagnosis of TB in a child is always “difficult”. This is not helpful or even always true. </a:t>
            </a:r>
          </a:p>
          <a:p>
            <a:pPr>
              <a:defRPr/>
            </a:pPr>
            <a:r>
              <a:rPr lang="en-US" altLang="x-none" dirty="0"/>
              <a:t>It certainly can be difficult to get bacteriological confirmation in most children. However, TB diagnosis can be made with confidence in the majority of children using careful clinical assessment. And a critical role of training is to improve and support the confidence of healthcare workers to be able to diagnose a child with TB.</a:t>
            </a:r>
          </a:p>
          <a:p>
            <a:pPr>
              <a:defRPr/>
            </a:pPr>
            <a:r>
              <a:rPr lang="en-GB" dirty="0"/>
              <a:t>In high burden settings, c</a:t>
            </a:r>
            <a:r>
              <a:rPr lang="en-US" altLang="x-none" dirty="0" err="1"/>
              <a:t>hildren</a:t>
            </a:r>
            <a:r>
              <a:rPr lang="en-US" altLang="x-none" dirty="0"/>
              <a:t> who present to the different care entry points should be routinely screened for symptoms or signs of TB. A child in whom</a:t>
            </a:r>
            <a:r>
              <a:rPr lang="en-US" dirty="0"/>
              <a:t> TB is a possible or “suspected” cause of their illness because they present with TB-related symptoms and signs</a:t>
            </a:r>
            <a:r>
              <a:rPr lang="en-US" altLang="x-none" dirty="0"/>
              <a:t> is referred to as having presumptive TB and should undergo further evaluation</a:t>
            </a:r>
          </a:p>
          <a:p>
            <a:pPr>
              <a:defRPr/>
            </a:pPr>
            <a:r>
              <a:rPr lang="en-US" altLang="x-none" dirty="0"/>
              <a:t>We should try for bacteriological confirmation whenever possible. However, TB in young children is usually primary pulmonary and paucibacillary (few bacilli), sputum can be difficult to obtain and a negative laboratory test does not exclude TB </a:t>
            </a:r>
          </a:p>
          <a:p>
            <a:pPr>
              <a:defRPr/>
            </a:pPr>
            <a:endParaRPr lang="en-US" altLang="x-none" dirty="0"/>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11</a:t>
            </a:fld>
            <a:endParaRPr lang="fr-FR" altLang="en-US"/>
          </a:p>
        </p:txBody>
      </p:sp>
    </p:spTree>
    <p:extLst>
      <p:ext uri="{BB962C8B-B14F-4D97-AF65-F5344CB8AC3E}">
        <p14:creationId xmlns:p14="http://schemas.microsoft.com/office/powerpoint/2010/main" val="4266895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ltLang="x-none" dirty="0"/>
              <a:t>Adolescents </a:t>
            </a:r>
            <a:r>
              <a:rPr lang="en-US" altLang="en-AU" dirty="0"/>
              <a:t>(10-19 years) </a:t>
            </a:r>
            <a:r>
              <a:rPr lang="en-US" altLang="x-none" dirty="0"/>
              <a:t>who present to different care entry points should also be routinely screened for symptoms and signs of TB</a:t>
            </a:r>
          </a:p>
          <a:p>
            <a:pPr>
              <a:defRPr/>
            </a:pPr>
            <a:r>
              <a:rPr lang="en-US" altLang="x-none" dirty="0"/>
              <a:t>An adolescent with presumptive TB should undergo further evaluation as per the national guidelines </a:t>
            </a:r>
          </a:p>
          <a:p>
            <a:r>
              <a:rPr lang="en-US" altLang="en-AU" dirty="0"/>
              <a:t>TB diagnosis in adolescents follows the same principles as that of adults and the pattern of disease is similar to that of adults, including cavities on CXR for pulmonary TB </a:t>
            </a:r>
          </a:p>
          <a:p>
            <a:r>
              <a:rPr lang="en-US" altLang="en-AU" dirty="0"/>
              <a:t>Approach to diagnosis is similar with regards to sputum collection and examination and bacteriological confirmed TB is common especially in older adolescents (15-19 years)</a:t>
            </a:r>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12</a:t>
            </a:fld>
            <a:endParaRPr lang="fr-FR" altLang="en-US"/>
          </a:p>
        </p:txBody>
      </p:sp>
    </p:spTree>
    <p:extLst>
      <p:ext uri="{BB962C8B-B14F-4D97-AF65-F5344CB8AC3E}">
        <p14:creationId xmlns:p14="http://schemas.microsoft.com/office/powerpoint/2010/main" val="345292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ltLang="en-AU" dirty="0"/>
              <a:t>The clinical presentation and approach to the diagnosis of MDR/RR TB in children is similar to that for drug-susceptible TB </a:t>
            </a:r>
          </a:p>
          <a:p>
            <a:pPr algn="just">
              <a:defRPr/>
            </a:pPr>
            <a:r>
              <a:rPr lang="en-US" altLang="en-AU" dirty="0"/>
              <a:t>A high level of clinical suspicion is needed for timely diagnosis so assess for risk factors, especially recent exposure to someone with known MDR TB or who is having a poor response to first-line treatment </a:t>
            </a:r>
          </a:p>
          <a:p>
            <a:pPr algn="just">
              <a:defRPr/>
            </a:pPr>
            <a:r>
              <a:rPr lang="en-US" altLang="en-AU" dirty="0"/>
              <a:t>As with drug-susceptible TB, the diagnosis of MDR TB in children is usually clinical with CXR but always seek bacteriological confirmation with a test for drug resistance such as by </a:t>
            </a:r>
            <a:r>
              <a:rPr lang="en-GB" altLang="en-AU" dirty="0" err="1"/>
              <a:t>Xpert</a:t>
            </a:r>
            <a:r>
              <a:rPr lang="en-US" altLang="en-AU" dirty="0"/>
              <a:t> and </a:t>
            </a:r>
            <a:r>
              <a:rPr lang="en-GB" altLang="en-AU" dirty="0"/>
              <a:t>suitable samples are as for other forms of TB diagnosis</a:t>
            </a:r>
          </a:p>
          <a:p>
            <a:pPr algn="just">
              <a:defRPr/>
            </a:pPr>
            <a:r>
              <a:rPr lang="en-GB" altLang="en-AU" dirty="0"/>
              <a:t>If there is known contact with an index case with MDR TB, determine which drugs the index case’s TB is resistant to and which drugs they are being treated with.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13</a:t>
            </a:fld>
            <a:endParaRPr lang="en-ZA"/>
          </a:p>
        </p:txBody>
      </p:sp>
    </p:spTree>
    <p:extLst>
      <p:ext uri="{BB962C8B-B14F-4D97-AF65-F5344CB8AC3E}">
        <p14:creationId xmlns:p14="http://schemas.microsoft.com/office/powerpoint/2010/main" val="1888631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There are many aspects of diagnosing tuberculosis in children and adolescents that fit together to create a bigger picture: clinical history, history of contact living with TB, findings on clinical examination as well as various investigations looking at exposure, radiology and other imaging, laboratory investigations and exclusion of other differentials need to be taken into account. </a:t>
            </a:r>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14</a:t>
            </a:fld>
            <a:endParaRPr lang="en-ZA"/>
          </a:p>
        </p:txBody>
      </p:sp>
    </p:spTree>
    <p:extLst>
      <p:ext uri="{BB962C8B-B14F-4D97-AF65-F5344CB8AC3E}">
        <p14:creationId xmlns:p14="http://schemas.microsoft.com/office/powerpoint/2010/main" val="140723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15</a:t>
            </a:fld>
            <a:endParaRPr lang="en-ZA"/>
          </a:p>
        </p:txBody>
      </p:sp>
    </p:spTree>
    <p:extLst>
      <p:ext uri="{BB962C8B-B14F-4D97-AF65-F5344CB8AC3E}">
        <p14:creationId xmlns:p14="http://schemas.microsoft.com/office/powerpoint/2010/main" val="1653756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commonest symptoms noted in a child or adolescent TB are listed, and the patient may have one or more of these symptoms. We think of TB when the symptoms such as cough are persistent – meaning for two weeks or more – and when not improving. However, symptoms may also be acute especially in infants when disease progression can be more rapid. Children with TB do not thrive and so carefully assess for evidence of weight loss or failure to gain expected weight. Older children and adolescents may report night sweats or even haemoptysis. </a:t>
            </a:r>
          </a:p>
          <a:p>
            <a:pPr>
              <a:defRPr/>
            </a:pPr>
            <a:r>
              <a:rPr lang="en-US" dirty="0"/>
              <a:t>The common symptoms are not very specific to help distinguish from other common diseases of childhood in TB endemic settings. So important always to think of TB and seek a history of recent contact with either someone known to have TB or someone who has symptoms of presumptive TB. </a:t>
            </a:r>
            <a:endParaRPr lang="en-GB" dirty="0"/>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16</a:t>
            </a:fld>
            <a:endParaRPr lang="fr-FR" altLang="en-US"/>
          </a:p>
        </p:txBody>
      </p:sp>
    </p:spTree>
    <p:extLst>
      <p:ext uri="{BB962C8B-B14F-4D97-AF65-F5344CB8AC3E}">
        <p14:creationId xmlns:p14="http://schemas.microsoft.com/office/powerpoint/2010/main" val="111072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FCE4B3E-BDE9-3B4A-87D5-45AADD583B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F707EF41-3BF8-3047-A6DE-8A182149EC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73914" eaLnBrk="0" fontAlgn="base" hangingPunct="0">
              <a:spcBef>
                <a:spcPct val="30000"/>
              </a:spcBef>
              <a:spcAft>
                <a:spcPct val="0"/>
              </a:spcAft>
              <a:defRPr/>
            </a:pPr>
            <a:r>
              <a:rPr lang="en-US" altLang="en-AU" dirty="0"/>
              <a:t>TB commonly presents with persistent, non-remitting cough</a:t>
            </a:r>
            <a:r>
              <a:rPr lang="en-US" dirty="0"/>
              <a:t>, including not improved following appropriate management such as for pneumonia, fever or malnutrition. The cough pattern is different to that which may occur with common self-limiting upper or lower respiratory tract infections such as due to viruses that may persist but usually start to improve after a couple of days and with onset often associated with other upper respiratory symptoms such as nasal discharge. </a:t>
            </a:r>
          </a:p>
          <a:p>
            <a:endParaRPr lang="en-US" altLang="en-US" dirty="0"/>
          </a:p>
        </p:txBody>
      </p:sp>
      <p:sp>
        <p:nvSpPr>
          <p:cNvPr id="23556" name="Slide Number Placeholder 3">
            <a:extLst>
              <a:ext uri="{FF2B5EF4-FFF2-40B4-BE49-F238E27FC236}">
                <a16:creationId xmlns:a16="http://schemas.microsoft.com/office/drawing/2014/main" id="{A15E8F91-A70A-044A-A8AA-D4C4634DF3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10055" indent="-273098">
              <a:defRPr>
                <a:solidFill>
                  <a:schemeClr val="tx1"/>
                </a:solidFill>
                <a:latin typeface="Arial" panose="020B0604020202020204" pitchFamily="34" charset="0"/>
                <a:ea typeface="MS PGothic" panose="020B0600070205080204" pitchFamily="34" charset="-128"/>
              </a:defRPr>
            </a:lvl2pPr>
            <a:lvl3pPr marL="1092392" indent="-218478">
              <a:defRPr>
                <a:solidFill>
                  <a:schemeClr val="tx1"/>
                </a:solidFill>
                <a:latin typeface="Arial" panose="020B0604020202020204" pitchFamily="34" charset="0"/>
                <a:ea typeface="MS PGothic" panose="020B0600070205080204" pitchFamily="34" charset="-128"/>
              </a:defRPr>
            </a:lvl3pPr>
            <a:lvl4pPr marL="1529349" indent="-218478">
              <a:defRPr>
                <a:solidFill>
                  <a:schemeClr val="tx1"/>
                </a:solidFill>
                <a:latin typeface="Arial" panose="020B0604020202020204" pitchFamily="34" charset="0"/>
                <a:ea typeface="MS PGothic" panose="020B0600070205080204" pitchFamily="34" charset="-128"/>
              </a:defRPr>
            </a:lvl4pPr>
            <a:lvl5pPr marL="1966307" indent="-218478">
              <a:defRPr>
                <a:solidFill>
                  <a:schemeClr val="tx1"/>
                </a:solidFill>
                <a:latin typeface="Arial" panose="020B0604020202020204" pitchFamily="34" charset="0"/>
                <a:ea typeface="MS PGothic" panose="020B0600070205080204" pitchFamily="34" charset="-128"/>
              </a:defRPr>
            </a:lvl5pPr>
            <a:lvl6pPr marL="2403264"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840221"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277178"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714135" indent="-21847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9F4117E-CCE4-6D42-9432-F3F527E7C28B}" type="slidenum">
              <a:rPr lang="fr-FR" altLang="en-US">
                <a:latin typeface="Calibri" panose="020F0502020204030204" pitchFamily="34" charset="0"/>
              </a:rPr>
              <a:pPr/>
              <a:t>17</a:t>
            </a:fld>
            <a:endParaRPr lang="fr-FR"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Once we have assessed the clinical presentation and consider TB as a possible diagnosis, our evaluation should include assessment of the risks for TB infection or disease.</a:t>
            </a:r>
          </a:p>
          <a:p>
            <a:pPr>
              <a:defRPr/>
            </a:pPr>
            <a:r>
              <a:rPr lang="en-US" dirty="0"/>
              <a:t>Young age is an important risk for disease following infection and for severe, disseminated disease, as is a lack of BCG immunization.</a:t>
            </a:r>
          </a:p>
          <a:p>
            <a:pPr>
              <a:defRPr/>
            </a:pPr>
            <a:r>
              <a:rPr lang="en-US" dirty="0"/>
              <a:t>Determining if there has been recent exposure to TB is critical. There may be a known contact within the home or outside the home, or with someone who is as yet not diagnosed with TB - and therefore history of contact with a person who has chronic cough is important. If there is a contact, then we will want to know features of the index case such as relationship to child, type of TB, whether drug-susceptible or resistant, whether being treated and improving with treatment etc.</a:t>
            </a:r>
          </a:p>
          <a:p>
            <a:pPr>
              <a:defRPr/>
            </a:pPr>
            <a:r>
              <a:rPr lang="en-US" dirty="0"/>
              <a:t>Routinely check weight and compare to any previous recorded weights. TB is common in children with severe malnutrition and always check HIV status  </a:t>
            </a:r>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18</a:t>
            </a:fld>
            <a:endParaRPr lang="fr-FR" altLang="en-US"/>
          </a:p>
        </p:txBody>
      </p:sp>
    </p:spTree>
    <p:extLst>
      <p:ext uri="{BB962C8B-B14F-4D97-AF65-F5344CB8AC3E}">
        <p14:creationId xmlns:p14="http://schemas.microsoft.com/office/powerpoint/2010/main" val="2848971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dirty="0"/>
              <a:t>Key components of the physical exam are as for any sick child or adolescent.</a:t>
            </a:r>
          </a:p>
          <a:p>
            <a:pPr algn="just">
              <a:defRPr/>
            </a:pPr>
            <a:r>
              <a:rPr lang="en-US" dirty="0"/>
              <a:t>General observations as to how sick or severely ill the patient is, include: checking vital signs such as temperature and respiratory rate while noting if there are danger signs that indicate the need for immediate inpatient care and management such as severe respiratory distress or reduced consciousness – the same as the IMCI or ETAT approach</a:t>
            </a:r>
          </a:p>
          <a:p>
            <a:pPr algn="just">
              <a:defRPr/>
            </a:pPr>
            <a:endParaRPr lang="en-US" dirty="0"/>
          </a:p>
          <a:p>
            <a:pPr algn="just">
              <a:defRPr/>
            </a:pPr>
            <a:r>
              <a:rPr lang="en-US" dirty="0"/>
              <a:t>Always assess for any objective evidence of weight loss or failure to thrive utilising the Road to health book if available and assess for severe acute malnutrition. TB is an important cause of severe malnutrition.</a:t>
            </a:r>
          </a:p>
          <a:p>
            <a:pPr algn="just">
              <a:defRPr/>
            </a:pPr>
            <a:r>
              <a:rPr lang="en-US" dirty="0"/>
              <a:t>Further examination may be directed by site of symptoms such as neck swelling or abdominal pain.</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19</a:t>
            </a:fld>
            <a:endParaRPr lang="en-ZA"/>
          </a:p>
        </p:txBody>
      </p:sp>
    </p:spTree>
    <p:extLst>
      <p:ext uri="{BB962C8B-B14F-4D97-AF65-F5344CB8AC3E}">
        <p14:creationId xmlns:p14="http://schemas.microsoft.com/office/powerpoint/2010/main" val="114695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GB" b="0" dirty="0"/>
              <a:t>This module will focus on identification and assessment of children and adolescents who have symptoms or signs that could be caused by TB.</a:t>
            </a:r>
          </a:p>
          <a:p>
            <a:pPr algn="just">
              <a:defRPr/>
            </a:pPr>
            <a:endParaRPr lang="en-GB" b="0" dirty="0"/>
          </a:p>
          <a:p>
            <a:pPr algn="just">
              <a:defRPr/>
            </a:pPr>
            <a:r>
              <a:rPr lang="en-GB" b="0" dirty="0"/>
              <a:t>At the end of this module, participants will be able to:  </a:t>
            </a:r>
            <a:endParaRPr lang="en-US" b="0" dirty="0"/>
          </a:p>
          <a:p>
            <a:pPr algn="just">
              <a:defRPr/>
            </a:pPr>
            <a:r>
              <a:rPr lang="en-GB" b="0" dirty="0"/>
              <a:t>Conduct TB screening to identify children and adolescents with TB or at risk </a:t>
            </a:r>
            <a:r>
              <a:rPr lang="en-GB" dirty="0"/>
              <a:t>for TB</a:t>
            </a:r>
          </a:p>
          <a:p>
            <a:pPr algn="just">
              <a:defRPr/>
            </a:pPr>
            <a:r>
              <a:rPr lang="en-GB" dirty="0"/>
              <a:t>Identify key components of the physical exam when evaluating a child or adolescent for TB</a:t>
            </a:r>
            <a:endParaRPr lang="en-US" dirty="0"/>
          </a:p>
          <a:p>
            <a:pPr algn="just">
              <a:defRPr/>
            </a:pPr>
            <a:r>
              <a:rPr lang="en-GB" dirty="0"/>
              <a:t>Identify children and adolescents who require further evaluation for TB and know the approach to diagnosis</a:t>
            </a:r>
            <a:endParaRPr lang="en-US" dirty="0"/>
          </a:p>
          <a:p>
            <a:pPr algn="just">
              <a:defRPr/>
            </a:pPr>
            <a:r>
              <a:rPr lang="en-GB" dirty="0"/>
              <a:t>Use diagnostic tests as indicated to diagnose TB</a:t>
            </a:r>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2</a:t>
            </a:fld>
            <a:endParaRPr lang="fr-FR" altLang="en-US"/>
          </a:p>
        </p:txBody>
      </p:sp>
    </p:spTree>
    <p:extLst>
      <p:ext uri="{BB962C8B-B14F-4D97-AF65-F5344CB8AC3E}">
        <p14:creationId xmlns:p14="http://schemas.microsoft.com/office/powerpoint/2010/main" val="924137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t>Check for clinical signs that are consistent with PTB. Chest examination is often normal  with normal breath sounds and no focal abnormalities. </a:t>
            </a:r>
          </a:p>
          <a:p>
            <a:pPr algn="just">
              <a:defRPr/>
            </a:pPr>
            <a:r>
              <a:rPr lang="en-US" dirty="0"/>
              <a:t>Or there may be focal abnormalities on auscultation or dullness to percussion suggesting pleural fluid.</a:t>
            </a:r>
          </a:p>
          <a:p>
            <a:pPr>
              <a:defRPr/>
            </a:pPr>
            <a:r>
              <a:rPr lang="en-US" dirty="0"/>
              <a:t>Note that TB can present as acute severe pneumonia with chest indrawing and focal abnormalities – either as primary TB disease or as secondary bacterial pneumonia on the background of lung disease due to TB. This presentation is most common in infants and HIV–infected children. Wheeze can occur due to compression of large airways due to enlarged lymph nodes – unlike asthma, TB-related wheeze is usually more unilateral is not responsive to bronchodilator therapy.</a:t>
            </a:r>
          </a:p>
          <a:p>
            <a:pPr>
              <a:defRPr/>
            </a:pPr>
            <a:r>
              <a:rPr lang="en-US" dirty="0"/>
              <a:t>Some disease conditions, for example bronchiectasis present like PTB with persistent, recurrent cough. Finger clubbing is a marker of bronchiectasis and it is not uncommon in older children or adolescents living with HIB. </a:t>
            </a:r>
          </a:p>
          <a:p>
            <a:pPr>
              <a:defRPr/>
            </a:pPr>
            <a:r>
              <a:rPr lang="en-US" dirty="0"/>
              <a:t>Note that having features of acute pneumonia or bronchiectasis does not mean that TB is no longer a possibility – so sputum or other samples for MTB is always indicated.   </a:t>
            </a:r>
          </a:p>
          <a:p>
            <a:pPr>
              <a:defRPr/>
            </a:pPr>
            <a:r>
              <a:rPr lang="en-US" altLang="x-none" dirty="0"/>
              <a:t>The clinical examination for EPTB depends on site of presentation</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20</a:t>
            </a:fld>
            <a:endParaRPr lang="en-ZA"/>
          </a:p>
        </p:txBody>
      </p:sp>
    </p:spTree>
    <p:extLst>
      <p:ext uri="{BB962C8B-B14F-4D97-AF65-F5344CB8AC3E}">
        <p14:creationId xmlns:p14="http://schemas.microsoft.com/office/powerpoint/2010/main" val="2299654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dirty="0"/>
              <a:t>TB adenitis is </a:t>
            </a:r>
            <a:r>
              <a:rPr lang="en-US" dirty="0"/>
              <a:t>asymmetrical, painless and non-tender and most commonly presents in cervical or neck lymph nodes. Lymph node enlargement is usually visible and persistent and may have a discharging sinus</a:t>
            </a:r>
            <a:r>
              <a:rPr lang="en-AU" dirty="0"/>
              <a:t>.</a:t>
            </a:r>
            <a:endParaRPr lang="en-US" dirty="0"/>
          </a:p>
          <a:p>
            <a:pPr>
              <a:lnSpc>
                <a:spcPct val="107000"/>
              </a:lnSpc>
            </a:pPr>
            <a:endParaRPr lang="en-US" dirty="0"/>
          </a:p>
          <a:p>
            <a:pPr>
              <a:lnSpc>
                <a:spcPct val="107000"/>
              </a:lnSpc>
            </a:pPr>
            <a:r>
              <a:rPr lang="en-US" dirty="0"/>
              <a:t>Pleural TB presents with dullness on percussion and reduced breath sounds and there is often non-severe chest pain.</a:t>
            </a:r>
            <a:endParaRPr lang="x-none" dirty="0"/>
          </a:p>
          <a:p>
            <a:pPr>
              <a:lnSpc>
                <a:spcPct val="107000"/>
              </a:lnSpc>
            </a:pPr>
            <a:endParaRPr lang="x-none" dirty="0"/>
          </a:p>
          <a:p>
            <a:pPr defTabSz="873914" eaLnBrk="0" fontAlgn="base" hangingPunct="0">
              <a:spcBef>
                <a:spcPct val="30000"/>
              </a:spcBef>
              <a:spcAft>
                <a:spcPct val="0"/>
              </a:spcAft>
              <a:defRPr/>
            </a:pPr>
            <a:r>
              <a:rPr lang="en-US" dirty="0"/>
              <a:t>TB meningitis presents as other forms of meningitis in children with  headache, irritability/abnormal behaviour, vomiting (without diarrhoea), marked lethargy or reduced level of consciousness, and may have convulsions, neck stiffness, bulging fontanelle or cranial nerve palsies. Miliary TB is the other severe disseminated form of TB that may occur with meningitis but can also present with non-specific lethargy, fever and weight loss.</a:t>
            </a:r>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21</a:t>
            </a:fld>
            <a:endParaRPr lang="fr-FR" altLang="en-US"/>
          </a:p>
        </p:txBody>
      </p:sp>
    </p:spTree>
    <p:extLst>
      <p:ext uri="{BB962C8B-B14F-4D97-AF65-F5344CB8AC3E}">
        <p14:creationId xmlns:p14="http://schemas.microsoft.com/office/powerpoint/2010/main" val="2553642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ct val="107000"/>
              </a:lnSpc>
            </a:pPr>
            <a:r>
              <a:rPr lang="en-US" dirty="0"/>
              <a:t>Spinal TB typically presents late with deformity due to vertebral collapse </a:t>
            </a:r>
            <a:r>
              <a:rPr lang="en-AU" dirty="0"/>
              <a:t>and there may be </a:t>
            </a:r>
            <a:r>
              <a:rPr lang="en-US" dirty="0"/>
              <a:t>lower limb weakness or paralysis due to spinal compression </a:t>
            </a:r>
            <a:endParaRPr lang="en-AU" dirty="0"/>
          </a:p>
          <a:p>
            <a:pPr defTabSz="873914" fontAlgn="t">
              <a:lnSpc>
                <a:spcPct val="107000"/>
              </a:lnSpc>
              <a:defRPr/>
            </a:pPr>
            <a:r>
              <a:rPr lang="en-US" dirty="0"/>
              <a:t>Other bone or joint TB is usually at end of long bones - usually unilateral swelling of knee or hip</a:t>
            </a:r>
            <a:r>
              <a:rPr lang="en-AU" dirty="0"/>
              <a:t> </a:t>
            </a:r>
            <a:r>
              <a:rPr lang="en-US" dirty="0"/>
              <a:t>with limitation of movement but not </a:t>
            </a:r>
            <a:r>
              <a:rPr lang="en-US" dirty="0" err="1"/>
              <a:t>characterised</a:t>
            </a:r>
            <a:r>
              <a:rPr lang="en-US" dirty="0"/>
              <a:t> by severe pain or tenderness as with septic arthritis.</a:t>
            </a:r>
            <a:endParaRPr lang="en-AU" dirty="0"/>
          </a:p>
          <a:p>
            <a:pPr defTabSz="873914">
              <a:defRPr/>
            </a:pPr>
            <a:r>
              <a:rPr lang="en-US" dirty="0"/>
              <a:t>Abdominal TB presents with abdominal pain, weight loss, abdominal swelling with ascites or abdominal masses, usually painless</a:t>
            </a:r>
          </a:p>
          <a:p>
            <a:pPr defTabSz="873914">
              <a:defRPr/>
            </a:pPr>
            <a:r>
              <a:rPr lang="en-US" dirty="0"/>
              <a:t>Pericardial TB can present with chest pain and symptoms of cardiac failure</a:t>
            </a:r>
          </a:p>
          <a:p>
            <a:pPr defTabSz="873914">
              <a:defRPr/>
            </a:pPr>
            <a:r>
              <a:rPr lang="en-US" dirty="0"/>
              <a:t>X-ray and ultrasound imaging are often useful for diagnosis and management.</a:t>
            </a:r>
            <a:endParaRPr lang="en-AU" dirty="0"/>
          </a:p>
          <a:p>
            <a:pPr defTabSz="873914">
              <a:defRPr/>
            </a:pPr>
            <a:endParaRPr lang="en-AU" dirty="0"/>
          </a:p>
          <a:p>
            <a:endParaRPr lang="en-AU"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22</a:t>
            </a:fld>
            <a:endParaRPr lang="fr-FR" altLang="en-US"/>
          </a:p>
        </p:txBody>
      </p:sp>
    </p:spTree>
    <p:extLst>
      <p:ext uri="{BB962C8B-B14F-4D97-AF65-F5344CB8AC3E}">
        <p14:creationId xmlns:p14="http://schemas.microsoft.com/office/powerpoint/2010/main" val="211454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AU" dirty="0"/>
              <a:t>The clinical presentation of MDR TB is similar to the presentation of drug-susceptible TB</a:t>
            </a:r>
          </a:p>
          <a:p>
            <a:r>
              <a:rPr lang="en-US" altLang="en-AU" dirty="0"/>
              <a:t>Consider drug-resistant TB when there is close contact with a person with known/confirmed DR TB or with a person with presumed drug-resistant TB such as a person who did not respond to first-line treatment for TB or is being retreated; </a:t>
            </a:r>
          </a:p>
          <a:p>
            <a:r>
              <a:rPr lang="en-US" altLang="en-AU" dirty="0"/>
              <a:t>Also consider if the child or adolescent patient is taking first-line TB treatment with good adherence and yet his not improving clinically with persistence of symptoms; or if was previously treated for TB and presents with recurrence of disease</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23</a:t>
            </a:fld>
            <a:endParaRPr lang="en-ZA"/>
          </a:p>
        </p:txBody>
      </p:sp>
    </p:spTree>
    <p:extLst>
      <p:ext uri="{BB962C8B-B14F-4D97-AF65-F5344CB8AC3E}">
        <p14:creationId xmlns:p14="http://schemas.microsoft.com/office/powerpoint/2010/main" val="816524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24</a:t>
            </a:fld>
            <a:endParaRPr lang="en-ZA"/>
          </a:p>
        </p:txBody>
      </p:sp>
    </p:spTree>
    <p:extLst>
      <p:ext uri="{BB962C8B-B14F-4D97-AF65-F5344CB8AC3E}">
        <p14:creationId xmlns:p14="http://schemas.microsoft.com/office/powerpoint/2010/main" val="1897973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x-none" dirty="0"/>
              <a:t>All children and adolescents with presumptive TB ideally should undergo further evaluation for TB for bacteriological confirmation</a:t>
            </a:r>
          </a:p>
          <a:p>
            <a:pPr>
              <a:defRPr/>
            </a:pPr>
            <a:r>
              <a:rPr lang="en-US" altLang="x-none" dirty="0"/>
              <a:t>There is variation in availability and access to TB diagnostic tests at different levels of care but molecular rapid diagnostics are increasingly available </a:t>
            </a:r>
          </a:p>
          <a:p>
            <a:pPr>
              <a:defRPr/>
            </a:pPr>
            <a:r>
              <a:rPr lang="en-US" altLang="x-none" dirty="0"/>
              <a:t>In fact, Xpert Ultra is now the recommended rapid diagnostic test for children</a:t>
            </a:r>
          </a:p>
          <a:p>
            <a:pPr>
              <a:defRPr/>
            </a:pPr>
            <a:r>
              <a:rPr lang="en-US" altLang="x-none" dirty="0"/>
              <a:t>As we know clinical diagnosis is often required, so a negative test or lack of access to TB diagnostic tests is not a barrier to the diagnosis of TB </a:t>
            </a:r>
          </a:p>
          <a:p>
            <a:pPr>
              <a:defRPr/>
            </a:pPr>
            <a:r>
              <a:rPr lang="en-US" altLang="x-none" dirty="0"/>
              <a:t>CXR is often useful to support diagnosis but is not always available at primary care.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25</a:t>
            </a:fld>
            <a:endParaRPr lang="en-ZA"/>
          </a:p>
        </p:txBody>
      </p:sp>
    </p:spTree>
    <p:extLst>
      <p:ext uri="{BB962C8B-B14F-4D97-AF65-F5344CB8AC3E}">
        <p14:creationId xmlns:p14="http://schemas.microsoft.com/office/powerpoint/2010/main" val="2766494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x-none" dirty="0"/>
              <a:t>Collect samples whenever possible to seek bacteriological confirmation using what rapid laboratory tests are readily available, preferably </a:t>
            </a:r>
            <a:r>
              <a:rPr lang="en-US" altLang="x-none" dirty="0" err="1"/>
              <a:t>Xpert</a:t>
            </a:r>
            <a:r>
              <a:rPr lang="en-US" altLang="x-none" dirty="0"/>
              <a:t> Ultra. If </a:t>
            </a:r>
            <a:r>
              <a:rPr lang="en-US" altLang="x-none" dirty="0" err="1"/>
              <a:t>Xpert</a:t>
            </a:r>
            <a:r>
              <a:rPr lang="en-US" altLang="x-none" dirty="0"/>
              <a:t> is not available, you can use smear microscopy.  We need to keep in mind its low sensitivity in children.</a:t>
            </a:r>
          </a:p>
          <a:p>
            <a:r>
              <a:rPr lang="en-US" altLang="x-none" dirty="0"/>
              <a:t>An Xpert MTB/RIF or Ultra can be performed on sputum that is coughed up, expectorated or aspirated from the nasopharynx, or on sputum that is swallowed, from gastric aspirate or stool. </a:t>
            </a:r>
          </a:p>
          <a:p>
            <a:r>
              <a:rPr lang="en-US" altLang="x-none" dirty="0"/>
              <a:t>Samples from children and adolescents with some forms of EPTB that should also be routinely sent for Xpert include lymph node aspirate or CSF.</a:t>
            </a:r>
            <a:r>
              <a:rPr lang="en-US" dirty="0"/>
              <a:t> </a:t>
            </a:r>
          </a:p>
          <a:p>
            <a:r>
              <a:rPr lang="en-US" dirty="0"/>
              <a:t>Other specimens such as pleural fluid, pericardial fluid, joint aspirate or ascites can be sent for investigation but are low yield.</a:t>
            </a:r>
          </a:p>
          <a:p>
            <a:r>
              <a:rPr lang="en-US" dirty="0"/>
              <a:t>Sampling is generally low risk though precautions to prevent infection are important when forceful coughing is induced such as induced sputum or nasopharyngeal aspiration.</a:t>
            </a:r>
            <a:br>
              <a:rPr lang="en-US" dirty="0"/>
            </a:br>
            <a:r>
              <a:rPr lang="en-US" dirty="0"/>
              <a:t>The WHO operational handbook includes SOPs for procedures.</a:t>
            </a:r>
          </a:p>
        </p:txBody>
      </p:sp>
      <p:sp>
        <p:nvSpPr>
          <p:cNvPr id="4" name="Slide Number Placeholder 3"/>
          <p:cNvSpPr>
            <a:spLocks noGrp="1"/>
          </p:cNvSpPr>
          <p:nvPr>
            <p:ph type="sldNum" sz="quarter" idx="5"/>
          </p:nvPr>
        </p:nvSpPr>
        <p:spPr/>
        <p:txBody>
          <a:bodyPr/>
          <a:lstStyle/>
          <a:p>
            <a:fld id="{BA6A8D42-E502-4AF0-8797-4AE4185E5234}" type="slidenum">
              <a:rPr lang="en-ZA" smtClean="0"/>
              <a:t>26</a:t>
            </a:fld>
            <a:endParaRPr lang="en-ZA"/>
          </a:p>
        </p:txBody>
      </p:sp>
    </p:spTree>
    <p:extLst>
      <p:ext uri="{BB962C8B-B14F-4D97-AF65-F5344CB8AC3E}">
        <p14:creationId xmlns:p14="http://schemas.microsoft.com/office/powerpoint/2010/main" val="31985245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27</a:t>
            </a:fld>
            <a:endParaRPr lang="en-ZA"/>
          </a:p>
        </p:txBody>
      </p:sp>
    </p:spTree>
    <p:extLst>
      <p:ext uri="{BB962C8B-B14F-4D97-AF65-F5344CB8AC3E}">
        <p14:creationId xmlns:p14="http://schemas.microsoft.com/office/powerpoint/2010/main" val="3409392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28</a:t>
            </a:fld>
            <a:endParaRPr lang="en-ZA"/>
          </a:p>
        </p:txBody>
      </p:sp>
    </p:spTree>
    <p:extLst>
      <p:ext uri="{BB962C8B-B14F-4D97-AF65-F5344CB8AC3E}">
        <p14:creationId xmlns:p14="http://schemas.microsoft.com/office/powerpoint/2010/main" val="355292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Listed here are considerations for choosing a sampling technique to improve chance of bacteriological confirmation.</a:t>
            </a:r>
          </a:p>
          <a:p>
            <a:endParaRPr lang="en-AU" dirty="0"/>
          </a:p>
          <a:p>
            <a:r>
              <a:rPr lang="en-AU" dirty="0"/>
              <a:t>Many older children and adolescents, over 7 to 8 years of age, can usually provide a sputum sample by coughing it up as most adults do. If this is not possible, try to get sputum using the technique most suitable and practiced in your context. Induced sputum requires more equipment (such as nebuliser and suction pump) and training than gastric aspiration and yield from gastric aspiration can be similar or higher if the staff are familiar or have prior experience with the technique. Therefore, choose to do what you can and what staff are most able to do best. Stool is less invasive and sample can be collected at home but yield is not as high as gastric aspiration. </a:t>
            </a:r>
          </a:p>
          <a:p>
            <a:endParaRPr lang="en-AU" dirty="0"/>
          </a:p>
          <a:p>
            <a:r>
              <a:rPr lang="en-AU" dirty="0"/>
              <a:t>Whatever sampling method that you choose to do, take a standardised approach following standard operating procedures or SOPs and take two samples as higher chance of diagnostic confirmation than just one. There are SOPs published for all techniques, including in WHO operational handbook, so to have a printed one-page SOP available is very helpful. The quality of sample, and therefore yield, will improve with practice.</a:t>
            </a:r>
          </a:p>
          <a:p>
            <a:endParaRPr lang="en-AU" dirty="0"/>
          </a:p>
          <a:p>
            <a:r>
              <a:rPr lang="en-AU" dirty="0"/>
              <a:t>Sampling for laboratory testing should be considered in all children and adolescents with presumptive TB but is particularly important in those with presumptive drug-resistant TB. Quality of sample is again critical as results with low detection of MTB, such as trace result for </a:t>
            </a:r>
            <a:r>
              <a:rPr lang="en-AU" dirty="0" err="1"/>
              <a:t>Xpert</a:t>
            </a:r>
            <a:r>
              <a:rPr lang="en-AU" dirty="0"/>
              <a:t> Ultra, will not have sufficient microbial DNA to measure for resistance.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29</a:t>
            </a:fld>
            <a:endParaRPr lang="en-ZA"/>
          </a:p>
        </p:txBody>
      </p:sp>
    </p:spTree>
    <p:extLst>
      <p:ext uri="{BB962C8B-B14F-4D97-AF65-F5344CB8AC3E}">
        <p14:creationId xmlns:p14="http://schemas.microsoft.com/office/powerpoint/2010/main" val="11539917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7"/>
              </a:spcAft>
            </a:pPr>
            <a:r>
              <a:rPr lang="en-ZA" dirty="0"/>
              <a:t>This is the outline of what we will cover in this module. </a:t>
            </a:r>
          </a:p>
          <a:p>
            <a:pPr>
              <a:spcAft>
                <a:spcPts val="1147"/>
              </a:spcAft>
            </a:pPr>
            <a:r>
              <a:rPr lang="en-ZA" dirty="0"/>
              <a:t>We start with an introduction and cover the principles of TB diagnosis in children and adolescents. </a:t>
            </a:r>
          </a:p>
          <a:p>
            <a:pPr>
              <a:spcAft>
                <a:spcPts val="1147"/>
              </a:spcAft>
            </a:pPr>
            <a:r>
              <a:rPr lang="en-ZA" dirty="0"/>
              <a:t>We will then proceed with the presentation following the usual approach to evaluation of a child and adolescent with presumptive TB, starting with clinical assessment, evaluating for bacteriological confirmation whenever possible, highlighting the important supportive diagnostic role of chest X-ray and finishing with the decision to treat or not to treat for TB.</a:t>
            </a:r>
          </a:p>
          <a:p>
            <a:pPr>
              <a:spcAft>
                <a:spcPts val="1147"/>
              </a:spcAft>
            </a:pPr>
            <a:r>
              <a:rPr lang="en-US" dirty="0"/>
              <a:t>Towards the end, there will be a</a:t>
            </a:r>
            <a:r>
              <a:rPr lang="en-ZA" dirty="0"/>
              <a:t> case study quiz. </a:t>
            </a:r>
          </a:p>
          <a:p>
            <a:pPr>
              <a:spcAft>
                <a:spcPts val="1147"/>
              </a:spcAft>
            </a:pPr>
            <a:r>
              <a:rPr lang="en-ZA" dirty="0"/>
              <a:t>We’ll conclude the module with a summary of key points for you to take away. </a:t>
            </a:r>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163436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Xpert is much more sensitive than smear microscopy in children and provides information on resistance if positive, but diagnostic yield is still much lower than in older adolescents and adults. Therefore, a negative test does not rule out active disease and clinical diagnosis is commonly required.</a:t>
            </a:r>
            <a:r>
              <a:rPr lang="en-US" dirty="0"/>
              <a:t> </a:t>
            </a:r>
          </a:p>
          <a:p>
            <a:pPr>
              <a:defRPr/>
            </a:pPr>
            <a:r>
              <a:rPr lang="en-US" dirty="0"/>
              <a:t>Xpert MTB/RIF and Ultra have high specificity but sensitivity or yield varies between samples: compared to culture, around 80% for lymph node aspirate,  60-70% for gastric aspirate, 50-60% for stool and around 40% for NPA. </a:t>
            </a:r>
          </a:p>
          <a:p>
            <a:pPr defTabSz="873914">
              <a:defRPr/>
            </a:pPr>
            <a:r>
              <a:rPr lang="en-US" dirty="0"/>
              <a:t>Two samples from same or different sites are better than one. </a:t>
            </a:r>
          </a:p>
          <a:p>
            <a:pPr defTabSz="873914">
              <a:defRPr/>
            </a:pPr>
            <a:r>
              <a:rPr lang="en-US" dirty="0"/>
              <a:t>Under programmatic conditions, the overall yield for bacteriological confirmation is only around 10-20%.</a:t>
            </a:r>
            <a:endParaRPr lang="en-AU" dirty="0"/>
          </a:p>
          <a:p>
            <a:endParaRPr lang="en-AU" dirty="0"/>
          </a:p>
        </p:txBody>
      </p:sp>
      <p:sp>
        <p:nvSpPr>
          <p:cNvPr id="4" name="Slide Number Placeholder 3"/>
          <p:cNvSpPr>
            <a:spLocks noGrp="1"/>
          </p:cNvSpPr>
          <p:nvPr>
            <p:ph type="sldNum" sz="quarter" idx="5"/>
          </p:nvPr>
        </p:nvSpPr>
        <p:spPr/>
        <p:txBody>
          <a:bodyPr/>
          <a:lstStyle/>
          <a:p>
            <a:fld id="{9E22D920-41E5-3A44-BA19-C042E111740F}" type="slidenum">
              <a:rPr lang="en-GB" smtClean="0"/>
              <a:t>30</a:t>
            </a:fld>
            <a:endParaRPr lang="en-GB"/>
          </a:p>
        </p:txBody>
      </p:sp>
    </p:spTree>
    <p:extLst>
      <p:ext uri="{BB962C8B-B14F-4D97-AF65-F5344CB8AC3E}">
        <p14:creationId xmlns:p14="http://schemas.microsoft.com/office/powerpoint/2010/main" val="1021914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Establishing HIV status including a test for HIV if required should be routine in the assessment for TB. HIV is a risk factor for TB and if positive, additional treatments are required.</a:t>
            </a:r>
          </a:p>
          <a:p>
            <a:pPr fontAlgn="t"/>
            <a:r>
              <a:rPr lang="en-US"/>
              <a:t>A </a:t>
            </a:r>
            <a:r>
              <a:rPr lang="en-US" dirty="0"/>
              <a:t>test for infection can be useful if there is no known exposure. TST is more readily available and much cheaper than an IGRA test. Neither test is point-of-care so follow-up is required for a result. The other main challenge for both tests are that sensitivity is reduced in high-risk clinical TB cases such as HIV-infected, malnourished or with severe, disseminated TB. In otherwise well older child or adolescent contacts, both tests can be used to determine eligibility for TPT. </a:t>
            </a:r>
          </a:p>
          <a:p>
            <a:pPr fontAlgn="t"/>
            <a:endParaRPr lang="en-US" dirty="0"/>
          </a:p>
          <a:p>
            <a:pPr fontAlgn="t"/>
            <a:r>
              <a:rPr lang="en-US" dirty="0"/>
              <a:t>Chest X-ray is frequently indicated and used to examine for TB-related abnormalities – the commonest being enlarged hilar or mediastinal lymph nodes in children or cavities and parenchymal changes in adolescents. Chest X-ray is also the diagnostic of choice for miliary TB diagnosis as well as note pleural or pericardial effusions (with ultrasound). Ultrasound can identify ascites and abdominal lymphadenopathy associated with intestinal or peritoneal TB as well as joint effusions.</a:t>
            </a:r>
            <a:endParaRPr lang="en-AU" dirty="0"/>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31</a:t>
            </a:fld>
            <a:endParaRPr lang="en-ZA"/>
          </a:p>
        </p:txBody>
      </p:sp>
    </p:spTree>
    <p:extLst>
      <p:ext uri="{BB962C8B-B14F-4D97-AF65-F5344CB8AC3E}">
        <p14:creationId xmlns:p14="http://schemas.microsoft.com/office/powerpoint/2010/main" val="1241928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Let’s have a look at a couple of the main abnormalities detected on CXR in children or adolescents with TB.</a:t>
            </a:r>
          </a:p>
          <a:p>
            <a:r>
              <a:rPr lang="en-AU" dirty="0"/>
              <a:t>Note that The Union has recently developed a number of open access resources to support training and capacity in the interpretation of CXR abnormalities in children or adolescents, common abnormalities that are TB-related and abnormalities that define disease severity for treatment decisions.</a:t>
            </a:r>
          </a:p>
        </p:txBody>
      </p:sp>
      <p:sp>
        <p:nvSpPr>
          <p:cNvPr id="4" name="Slide Number Placeholder 3"/>
          <p:cNvSpPr>
            <a:spLocks noGrp="1"/>
          </p:cNvSpPr>
          <p:nvPr>
            <p:ph type="sldNum" sz="quarter" idx="5"/>
          </p:nvPr>
        </p:nvSpPr>
        <p:spPr/>
        <p:txBody>
          <a:bodyPr/>
          <a:lstStyle/>
          <a:p>
            <a:fld id="{BA6A8D42-E502-4AF0-8797-4AE4185E5234}" type="slidenum">
              <a:rPr lang="en-ZA" smtClean="0"/>
              <a:t>32</a:t>
            </a:fld>
            <a:endParaRPr lang="en-ZA"/>
          </a:p>
        </p:txBody>
      </p:sp>
    </p:spTree>
    <p:extLst>
      <p:ext uri="{BB962C8B-B14F-4D97-AF65-F5344CB8AC3E}">
        <p14:creationId xmlns:p14="http://schemas.microsoft.com/office/powerpoint/2010/main" val="3134085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dirty="0"/>
              <a:t>The Union’s Diagnostic CXR atlas for tuberculosis in children with additional image available image library and the online training course on the interpretation of CXR provide examples of severe and non-severe TB as seen on CXR. This example would be classified as severe because the obvious lymph node enlargement is complicated by airway narrowing, which is not so obvious. This highlights the challenges as using CXR to determine severity requires good quality, inspiratory radiographs as well as some expertise or experience in interpreting abnormal findings. If in doubt, treat for 6 months.</a:t>
            </a:r>
          </a:p>
        </p:txBody>
      </p:sp>
      <p:sp>
        <p:nvSpPr>
          <p:cNvPr id="4" name="Slide Number Placeholder 3"/>
          <p:cNvSpPr>
            <a:spLocks noGrp="1"/>
          </p:cNvSpPr>
          <p:nvPr>
            <p:ph type="sldNum" sz="quarter" idx="5"/>
          </p:nvPr>
        </p:nvSpPr>
        <p:spPr/>
        <p:txBody>
          <a:bodyPr/>
          <a:lstStyle/>
          <a:p>
            <a:fld id="{BA6A8D42-E502-4AF0-8797-4AE4185E5234}" type="slidenum">
              <a:rPr lang="en-ZA" smtClean="0"/>
              <a:t>33</a:t>
            </a:fld>
            <a:endParaRPr lang="en-ZA"/>
          </a:p>
        </p:txBody>
      </p:sp>
    </p:spTree>
    <p:extLst>
      <p:ext uri="{BB962C8B-B14F-4D97-AF65-F5344CB8AC3E}">
        <p14:creationId xmlns:p14="http://schemas.microsoft.com/office/powerpoint/2010/main" val="9362582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commonest abnormality in children is lymph node enlargement and visibility of the enlargement is improved by also having a lateral CXR. </a:t>
            </a:r>
          </a:p>
          <a:p>
            <a:r>
              <a:rPr lang="en-AU" dirty="0"/>
              <a:t>As for all CXR, the quality of the film is critical and it is optimal to have a good inspiratory film. The lymph node enlargement on the right on the CXR is quite obvious but often it is not so clear and needs to be distinguished from normal perihilar vascular markings or perihilar infiltration such as in viral respiratory infections.</a:t>
            </a:r>
          </a:p>
        </p:txBody>
      </p:sp>
      <p:sp>
        <p:nvSpPr>
          <p:cNvPr id="4" name="Slide Number Placeholder 3"/>
          <p:cNvSpPr>
            <a:spLocks noGrp="1"/>
          </p:cNvSpPr>
          <p:nvPr>
            <p:ph type="sldNum" sz="quarter" idx="5"/>
          </p:nvPr>
        </p:nvSpPr>
        <p:spPr/>
        <p:txBody>
          <a:bodyPr/>
          <a:lstStyle/>
          <a:p>
            <a:fld id="{BA6A8D42-E502-4AF0-8797-4AE4185E5234}" type="slidenum">
              <a:rPr lang="en-ZA" smtClean="0"/>
              <a:t>34</a:t>
            </a:fld>
            <a:endParaRPr lang="en-ZA"/>
          </a:p>
        </p:txBody>
      </p:sp>
    </p:spTree>
    <p:extLst>
      <p:ext uri="{BB962C8B-B14F-4D97-AF65-F5344CB8AC3E}">
        <p14:creationId xmlns:p14="http://schemas.microsoft.com/office/powerpoint/2010/main" val="2506549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commonest abnormality in children is lymph node enlargement and visibility of the enlargement is improved by also having a lateral CXR. </a:t>
            </a:r>
          </a:p>
          <a:p>
            <a:r>
              <a:rPr lang="en-AU" dirty="0"/>
              <a:t>As for all CXR, the quality of the film is critical and it is optimal to have a good inspiratory film. The lymph node enlargement on the right on the CXR is quite obvious but often it is not so clear and needs to be distinguished from normal perihilar vascular markings or perihilar infiltration such as in viral respiratory infections.</a:t>
            </a:r>
          </a:p>
        </p:txBody>
      </p:sp>
      <p:sp>
        <p:nvSpPr>
          <p:cNvPr id="4" name="Slide Number Placeholder 3"/>
          <p:cNvSpPr>
            <a:spLocks noGrp="1"/>
          </p:cNvSpPr>
          <p:nvPr>
            <p:ph type="sldNum" sz="quarter" idx="5"/>
          </p:nvPr>
        </p:nvSpPr>
        <p:spPr/>
        <p:txBody>
          <a:bodyPr/>
          <a:lstStyle/>
          <a:p>
            <a:fld id="{BA6A8D42-E502-4AF0-8797-4AE4185E5234}" type="slidenum">
              <a:rPr lang="en-ZA" smtClean="0"/>
              <a:t>35</a:t>
            </a:fld>
            <a:endParaRPr lang="en-ZA"/>
          </a:p>
        </p:txBody>
      </p:sp>
    </p:spTree>
    <p:extLst>
      <p:ext uri="{BB962C8B-B14F-4D97-AF65-F5344CB8AC3E}">
        <p14:creationId xmlns:p14="http://schemas.microsoft.com/office/powerpoint/2010/main" val="9041066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miliary picture or small seed-like opacities usually seen in throughout the lung fields. If you see a miliary picture, it is always due to disseminated TB and also consider spread elsewhere such as CNS TB.</a:t>
            </a:r>
          </a:p>
        </p:txBody>
      </p:sp>
      <p:sp>
        <p:nvSpPr>
          <p:cNvPr id="4" name="Slide Number Placeholder 3"/>
          <p:cNvSpPr>
            <a:spLocks noGrp="1"/>
          </p:cNvSpPr>
          <p:nvPr>
            <p:ph type="sldNum" sz="quarter" idx="5"/>
          </p:nvPr>
        </p:nvSpPr>
        <p:spPr/>
        <p:txBody>
          <a:bodyPr/>
          <a:lstStyle/>
          <a:p>
            <a:fld id="{BA6A8D42-E502-4AF0-8797-4AE4185E5234}" type="slidenum">
              <a:rPr lang="en-ZA" smtClean="0"/>
              <a:t>36</a:t>
            </a:fld>
            <a:endParaRPr lang="en-ZA"/>
          </a:p>
        </p:txBody>
      </p:sp>
    </p:spTree>
    <p:extLst>
      <p:ext uri="{BB962C8B-B14F-4D97-AF65-F5344CB8AC3E}">
        <p14:creationId xmlns:p14="http://schemas.microsoft.com/office/powerpoint/2010/main" val="3877249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37</a:t>
            </a:fld>
            <a:endParaRPr lang="en-ZA"/>
          </a:p>
        </p:txBody>
      </p:sp>
    </p:spTree>
    <p:extLst>
      <p:ext uri="{BB962C8B-B14F-4D97-AF65-F5344CB8AC3E}">
        <p14:creationId xmlns:p14="http://schemas.microsoft.com/office/powerpoint/2010/main" val="42363064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adolescent with TB commonly presents with radiological changes similar to adults – such as with upper lobe cavities. Sputum collected will often be bacteriological positive.</a:t>
            </a:r>
          </a:p>
        </p:txBody>
      </p:sp>
      <p:sp>
        <p:nvSpPr>
          <p:cNvPr id="4" name="Slide Number Placeholder 3"/>
          <p:cNvSpPr>
            <a:spLocks noGrp="1"/>
          </p:cNvSpPr>
          <p:nvPr>
            <p:ph type="sldNum" sz="quarter" idx="5"/>
          </p:nvPr>
        </p:nvSpPr>
        <p:spPr/>
        <p:txBody>
          <a:bodyPr/>
          <a:lstStyle/>
          <a:p>
            <a:fld id="{BA6A8D42-E502-4AF0-8797-4AE4185E5234}" type="slidenum">
              <a:rPr lang="en-ZA" smtClean="0"/>
              <a:t>38</a:t>
            </a:fld>
            <a:endParaRPr lang="en-ZA"/>
          </a:p>
        </p:txBody>
      </p:sp>
    </p:spTree>
    <p:extLst>
      <p:ext uri="{BB962C8B-B14F-4D97-AF65-F5344CB8AC3E}">
        <p14:creationId xmlns:p14="http://schemas.microsoft.com/office/powerpoint/2010/main" val="11211504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helpful to distinguish pulmonary TB as severe or non-severe at diagnosis as it may determine duration of treatment regimen. </a:t>
            </a:r>
          </a:p>
          <a:p>
            <a:r>
              <a:rPr lang="en-AU" dirty="0"/>
              <a:t>Features of severe pulmonary TB seen here are parenchymal disease extending beyond on lobe and compression of an airway from enlarged lymph node.</a:t>
            </a:r>
          </a:p>
        </p:txBody>
      </p:sp>
      <p:sp>
        <p:nvSpPr>
          <p:cNvPr id="4" name="Slide Number Placeholder 3"/>
          <p:cNvSpPr>
            <a:spLocks noGrp="1"/>
          </p:cNvSpPr>
          <p:nvPr>
            <p:ph type="sldNum" sz="quarter" idx="5"/>
          </p:nvPr>
        </p:nvSpPr>
        <p:spPr/>
        <p:txBody>
          <a:bodyPr/>
          <a:lstStyle/>
          <a:p>
            <a:fld id="{BA6A8D42-E502-4AF0-8797-4AE4185E5234}" type="slidenum">
              <a:rPr lang="en-ZA" smtClean="0"/>
              <a:t>39</a:t>
            </a:fld>
            <a:endParaRPr lang="en-ZA"/>
          </a:p>
        </p:txBody>
      </p:sp>
    </p:spTree>
    <p:extLst>
      <p:ext uri="{BB962C8B-B14F-4D97-AF65-F5344CB8AC3E}">
        <p14:creationId xmlns:p14="http://schemas.microsoft.com/office/powerpoint/2010/main" val="1555789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7"/>
              </a:spcAft>
            </a:pPr>
            <a:r>
              <a:rPr lang="en-ZA" dirty="0"/>
              <a:t>There will also be a couple of opportunities to share some of your own country specific setting practices in small groups. </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a:p>
        </p:txBody>
      </p:sp>
    </p:spTree>
    <p:extLst>
      <p:ext uri="{BB962C8B-B14F-4D97-AF65-F5344CB8AC3E}">
        <p14:creationId xmlns:p14="http://schemas.microsoft.com/office/powerpoint/2010/main" val="2310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Management or treatment decision approaches are useful to support healthcare workers provide appropriate care for a child or adolescents with presumptive TB.</a:t>
            </a:r>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40</a:t>
            </a:fld>
            <a:endParaRPr lang="en-ZA"/>
          </a:p>
        </p:txBody>
      </p:sp>
    </p:spTree>
    <p:extLst>
      <p:ext uri="{BB962C8B-B14F-4D97-AF65-F5344CB8AC3E}">
        <p14:creationId xmlns:p14="http://schemas.microsoft.com/office/powerpoint/2010/main" val="157260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dirty="0"/>
              <a:t>Treatment decision algorithms use similar overall approaches to evaluation and management decisions that include: </a:t>
            </a:r>
            <a:endParaRPr lang="en-US" dirty="0"/>
          </a:p>
          <a:p>
            <a:pPr marL="163859" indent="-163859">
              <a:buFont typeface="Arial"/>
              <a:buChar char="•"/>
              <a:defRPr/>
            </a:pPr>
            <a:r>
              <a:rPr lang="en-GB" dirty="0"/>
              <a:t>Triage for severity of illness that may require immediate management; </a:t>
            </a:r>
          </a:p>
          <a:p>
            <a:pPr marL="163859" indent="-163859">
              <a:buFont typeface="Arial"/>
              <a:buChar char="•"/>
              <a:defRPr/>
            </a:pPr>
            <a:r>
              <a:rPr lang="en-AU" dirty="0"/>
              <a:t>Determine presence of TB-related symptoms and contact history; </a:t>
            </a:r>
            <a:endParaRPr lang="en-GB" dirty="0"/>
          </a:p>
          <a:p>
            <a:pPr marL="163859" indent="-163859">
              <a:buFont typeface="Arial"/>
              <a:buChar char="•"/>
              <a:defRPr/>
            </a:pPr>
            <a:r>
              <a:rPr lang="en-AU" dirty="0"/>
              <a:t>Careful examination including of nutritional status; </a:t>
            </a:r>
            <a:endParaRPr lang="en-GB" dirty="0"/>
          </a:p>
          <a:p>
            <a:pPr marL="163859" indent="-163859">
              <a:buFont typeface="Arial"/>
              <a:buChar char="•"/>
              <a:defRPr/>
            </a:pPr>
            <a:r>
              <a:rPr lang="en-AU" dirty="0"/>
              <a:t>Risk evaluation for TB disease on basis of age and comorbidities such as HIV or severe malnutrition; </a:t>
            </a:r>
            <a:endParaRPr lang="en-GB" dirty="0"/>
          </a:p>
          <a:p>
            <a:pPr marL="163859" indent="-163859">
              <a:buFont typeface="Arial"/>
              <a:buChar char="•"/>
              <a:defRPr/>
            </a:pPr>
            <a:r>
              <a:rPr lang="en-AU" dirty="0"/>
              <a:t>Results of bacteriological tests</a:t>
            </a:r>
            <a:endParaRPr lang="en-GB" dirty="0"/>
          </a:p>
          <a:p>
            <a:pPr marL="163859" indent="-163859">
              <a:buFont typeface="Arial"/>
              <a:buChar char="•"/>
              <a:defRPr/>
            </a:pPr>
            <a:r>
              <a:rPr lang="en-GB" dirty="0"/>
              <a:t>Chest X-ray findings. </a:t>
            </a:r>
            <a:r>
              <a:rPr lang="en-US" dirty="0"/>
              <a:t> </a:t>
            </a:r>
          </a:p>
          <a:p>
            <a:pPr marL="163859" indent="-163859">
              <a:buFont typeface="Arial"/>
              <a:buChar char="•"/>
              <a:defRPr/>
            </a:pPr>
            <a:r>
              <a:rPr lang="en-US" dirty="0"/>
              <a:t>Assessment of disease site, severity and drug susceptibility </a:t>
            </a:r>
            <a:endParaRPr lang="en-GB" dirty="0"/>
          </a:p>
          <a:p>
            <a:pPr>
              <a:defRPr/>
            </a:pPr>
            <a:r>
              <a:rPr lang="en-US" dirty="0"/>
              <a:t>Note that it is not always critical to make a decision to treat for TB at first presentation; sometimes follow-up of children to re-evaluate symptom and weight can be very helpful.</a:t>
            </a:r>
            <a:endParaRPr lang="en-GB" dirty="0"/>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41</a:t>
            </a:fld>
            <a:endParaRPr lang="en-ZA"/>
          </a:p>
        </p:txBody>
      </p:sp>
    </p:spTree>
    <p:extLst>
      <p:ext uri="{BB962C8B-B14F-4D97-AF65-F5344CB8AC3E}">
        <p14:creationId xmlns:p14="http://schemas.microsoft.com/office/powerpoint/2010/main" val="20305173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 is also important to decide if referral to higher level of care is required. This may be required if the child or adolescent is severely ill with danger signs such as with </a:t>
            </a:r>
            <a:r>
              <a:rPr lang="en-US" dirty="0"/>
              <a:t>severe pneumonia or respiratory distress</a:t>
            </a:r>
            <a:r>
              <a:rPr lang="en-AU" dirty="0"/>
              <a:t>, s</a:t>
            </a:r>
            <a:r>
              <a:rPr lang="en-US" dirty="0" err="1"/>
              <a:t>igns</a:t>
            </a:r>
            <a:r>
              <a:rPr lang="en-US" dirty="0"/>
              <a:t> suggesting CNS disease such as reduced level of consciousness or recurrent/prolonged seizures</a:t>
            </a:r>
            <a:r>
              <a:rPr lang="en-AU" dirty="0"/>
              <a:t> or differential diagnosis includes </a:t>
            </a:r>
            <a:r>
              <a:rPr lang="en-US" dirty="0"/>
              <a:t>meningitis or sepsis. Treatment should be initiated without delay such as awaiting transport for referral.</a:t>
            </a:r>
          </a:p>
          <a:p>
            <a:endParaRPr lang="en-AU" dirty="0"/>
          </a:p>
          <a:p>
            <a:r>
              <a:rPr lang="en-US" dirty="0"/>
              <a:t>A second reason for referral may be that other diagnostic approaches are required that are not available at a peripheral level of care, and that diagnostic certainty would benefit from procedures that cannot be performed in current setting such as pleural tap or lumbar puncture, or that the child and adolescent has presumptive drug-resistant TB requiring further assessment or treatment initiation that is not available at the primary care level.</a:t>
            </a:r>
          </a:p>
          <a:p>
            <a:endParaRPr lang="en-US" dirty="0"/>
          </a:p>
          <a:p>
            <a:r>
              <a:rPr lang="en-US" dirty="0"/>
              <a:t>A third reason may be the management of comorbidities such as for HIV care, severe malnutrition or severe anaemia</a:t>
            </a:r>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42</a:t>
            </a:fld>
            <a:endParaRPr lang="en-ZA"/>
          </a:p>
        </p:txBody>
      </p:sp>
    </p:spTree>
    <p:extLst>
      <p:ext uri="{BB962C8B-B14F-4D97-AF65-F5344CB8AC3E}">
        <p14:creationId xmlns:p14="http://schemas.microsoft.com/office/powerpoint/2010/main" val="30731027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is a number of management decision approaches available and there may be one in use and available in your own setting. The slide shows an example of the approach in the Union’s </a:t>
            </a:r>
            <a:r>
              <a:rPr lang="en-AU" dirty="0"/>
              <a:t>Desk guide.</a:t>
            </a:r>
          </a:p>
        </p:txBody>
      </p:sp>
      <p:sp>
        <p:nvSpPr>
          <p:cNvPr id="4" name="Slide Number Placeholder 3"/>
          <p:cNvSpPr>
            <a:spLocks noGrp="1"/>
          </p:cNvSpPr>
          <p:nvPr>
            <p:ph type="sldNum" sz="quarter" idx="5"/>
          </p:nvPr>
        </p:nvSpPr>
        <p:spPr/>
        <p:txBody>
          <a:bodyPr/>
          <a:lstStyle/>
          <a:p>
            <a:fld id="{BA6A8D42-E502-4AF0-8797-4AE4185E5234}" type="slidenum">
              <a:rPr lang="en-ZA" smtClean="0"/>
              <a:t>43</a:t>
            </a:fld>
            <a:endParaRPr lang="en-ZA"/>
          </a:p>
        </p:txBody>
      </p:sp>
    </p:spTree>
    <p:extLst>
      <p:ext uri="{BB962C8B-B14F-4D97-AF65-F5344CB8AC3E}">
        <p14:creationId xmlns:p14="http://schemas.microsoft.com/office/powerpoint/2010/main" val="431202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is a number of management decision approaches available and there may be one in use and available in your own setting. The slide shows an example of the approach in the Union’s </a:t>
            </a:r>
            <a:r>
              <a:rPr lang="en-AU" dirty="0"/>
              <a:t>Desk guide.</a:t>
            </a:r>
          </a:p>
        </p:txBody>
      </p:sp>
      <p:sp>
        <p:nvSpPr>
          <p:cNvPr id="4" name="Slide Number Placeholder 3"/>
          <p:cNvSpPr>
            <a:spLocks noGrp="1"/>
          </p:cNvSpPr>
          <p:nvPr>
            <p:ph type="sldNum" sz="quarter" idx="5"/>
          </p:nvPr>
        </p:nvSpPr>
        <p:spPr/>
        <p:txBody>
          <a:bodyPr/>
          <a:lstStyle/>
          <a:p>
            <a:fld id="{BA6A8D42-E502-4AF0-8797-4AE4185E5234}" type="slidenum">
              <a:rPr lang="en-ZA" smtClean="0"/>
              <a:t>44</a:t>
            </a:fld>
            <a:endParaRPr lang="en-ZA"/>
          </a:p>
        </p:txBody>
      </p:sp>
    </p:spTree>
    <p:extLst>
      <p:ext uri="{BB962C8B-B14F-4D97-AF65-F5344CB8AC3E}">
        <p14:creationId xmlns:p14="http://schemas.microsoft.com/office/powerpoint/2010/main" val="10381631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There is a number of management decision approaches available and there may be one in use and available in your own setting. The slide shows an example of the approach in the Union’s </a:t>
            </a:r>
            <a:r>
              <a:rPr lang="en-AU" dirty="0"/>
              <a:t>Desk guide.</a:t>
            </a:r>
          </a:p>
        </p:txBody>
      </p:sp>
      <p:sp>
        <p:nvSpPr>
          <p:cNvPr id="4" name="Slide Number Placeholder 3"/>
          <p:cNvSpPr>
            <a:spLocks noGrp="1"/>
          </p:cNvSpPr>
          <p:nvPr>
            <p:ph type="sldNum" sz="quarter" idx="5"/>
          </p:nvPr>
        </p:nvSpPr>
        <p:spPr/>
        <p:txBody>
          <a:bodyPr/>
          <a:lstStyle/>
          <a:p>
            <a:fld id="{BA6A8D42-E502-4AF0-8797-4AE4185E5234}" type="slidenum">
              <a:rPr lang="en-ZA" smtClean="0"/>
              <a:t>45</a:t>
            </a:fld>
            <a:endParaRPr lang="en-ZA"/>
          </a:p>
        </p:txBody>
      </p:sp>
    </p:spTree>
    <p:extLst>
      <p:ext uri="{BB962C8B-B14F-4D97-AF65-F5344CB8AC3E}">
        <p14:creationId xmlns:p14="http://schemas.microsoft.com/office/powerpoint/2010/main" val="1669989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Treatment decision approaches have been developed in many settings such as scoring systems widely in use in PNG, Indonesia or Brazil. The approaches have not been well validated. The score on the right was developed using data from over 4000 children with TB and is included in a suggested treatment decision algorithm published in the WHO operational handbook in 2022 – now being further validated. These systems </a:t>
            </a:r>
            <a:r>
              <a:rPr lang="en-US" dirty="0" err="1"/>
              <a:t>prioritise</a:t>
            </a:r>
            <a:r>
              <a:rPr lang="en-US" dirty="0"/>
              <a:t> sensitivity over specificity which means aiming to miss as few cases as possible while accepting that there will be over-diagnosis and over-treatment</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46</a:t>
            </a:fld>
            <a:endParaRPr lang="en-ZA"/>
          </a:p>
        </p:txBody>
      </p:sp>
    </p:spTree>
    <p:extLst>
      <p:ext uri="{BB962C8B-B14F-4D97-AF65-F5344CB8AC3E}">
        <p14:creationId xmlns:p14="http://schemas.microsoft.com/office/powerpoint/2010/main" val="3866949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47</a:t>
            </a:fld>
            <a:endParaRPr lang="en-ZA"/>
          </a:p>
        </p:txBody>
      </p:sp>
    </p:spTree>
    <p:extLst>
      <p:ext uri="{BB962C8B-B14F-4D97-AF65-F5344CB8AC3E}">
        <p14:creationId xmlns:p14="http://schemas.microsoft.com/office/powerpoint/2010/main" val="32385684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3727-0B98-F9B5-BA89-E47FBF0DA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2C984-5834-2CE4-2265-41F6C617A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289B4-37CB-B148-9D4E-438D35CDC0C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EBE7F3A-118D-C8AC-9AD9-A3DAB90D0806}"/>
              </a:ext>
            </a:extLst>
          </p:cNvPr>
          <p:cNvSpPr>
            <a:spLocks noGrp="1"/>
          </p:cNvSpPr>
          <p:nvPr>
            <p:ph type="sldNum" sz="quarter" idx="5"/>
          </p:nvPr>
        </p:nvSpPr>
        <p:spPr/>
        <p:txBody>
          <a:bodyPr/>
          <a:lstStyle/>
          <a:p>
            <a:fld id="{BA6A8D42-E502-4AF0-8797-4AE4185E5234}" type="slidenum">
              <a:rPr lang="en-ZA" smtClean="0"/>
              <a:t>48</a:t>
            </a:fld>
            <a:endParaRPr lang="en-ZA"/>
          </a:p>
        </p:txBody>
      </p:sp>
    </p:spTree>
    <p:extLst>
      <p:ext uri="{BB962C8B-B14F-4D97-AF65-F5344CB8AC3E}">
        <p14:creationId xmlns:p14="http://schemas.microsoft.com/office/powerpoint/2010/main" val="15537584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3727-0B98-F9B5-BA89-E47FBF0DAC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2C984-5834-2CE4-2265-41F6C617A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3289B4-37CB-B148-9D4E-438D35CDC0C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EBE7F3A-118D-C8AC-9AD9-A3DAB90D0806}"/>
              </a:ext>
            </a:extLst>
          </p:cNvPr>
          <p:cNvSpPr>
            <a:spLocks noGrp="1"/>
          </p:cNvSpPr>
          <p:nvPr>
            <p:ph type="sldNum" sz="quarter" idx="5"/>
          </p:nvPr>
        </p:nvSpPr>
        <p:spPr/>
        <p:txBody>
          <a:bodyPr/>
          <a:lstStyle/>
          <a:p>
            <a:fld id="{BA6A8D42-E502-4AF0-8797-4AE4185E5234}" type="slidenum">
              <a:rPr lang="en-ZA" smtClean="0"/>
              <a:t>49</a:t>
            </a:fld>
            <a:endParaRPr lang="en-ZA"/>
          </a:p>
        </p:txBody>
      </p:sp>
    </p:spTree>
    <p:extLst>
      <p:ext uri="{BB962C8B-B14F-4D97-AF65-F5344CB8AC3E}">
        <p14:creationId xmlns:p14="http://schemas.microsoft.com/office/powerpoint/2010/main" val="2533679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765"/>
              </a:spcAft>
            </a:pPr>
            <a:r>
              <a:rPr lang="en-GB" dirty="0"/>
              <a:t>These context specific discussion opportunities will occur repeatedly throughout this training. </a:t>
            </a:r>
          </a:p>
          <a:p>
            <a:pPr>
              <a:lnSpc>
                <a:spcPct val="115000"/>
              </a:lnSpc>
              <a:spcAft>
                <a:spcPts val="765"/>
              </a:spcAft>
            </a:pPr>
            <a:r>
              <a:rPr lang="en-GB" dirty="0"/>
              <a:t>Here are some suggestions on how you might like to facilitate them, to run them in a time efficient manner.   </a:t>
            </a:r>
          </a:p>
          <a:p>
            <a:pPr marL="327718" indent="-327718">
              <a:lnSpc>
                <a:spcPct val="115000"/>
              </a:lnSpc>
              <a:spcAft>
                <a:spcPts val="765"/>
              </a:spcAft>
              <a:buAutoNum type="arabicPeriod"/>
            </a:pPr>
            <a:r>
              <a:rPr lang="en-GB" dirty="0"/>
              <a:t>Explain that the next 15 minutes will be devoted to sharing amongst your colleagues, about how things may work in your setting. </a:t>
            </a:r>
          </a:p>
          <a:p>
            <a:pPr marL="327718" indent="-327718">
              <a:lnSpc>
                <a:spcPct val="115000"/>
              </a:lnSpc>
              <a:spcAft>
                <a:spcPts val="765"/>
              </a:spcAft>
              <a:buAutoNum type="arabicPeriod"/>
            </a:pPr>
            <a:r>
              <a:rPr lang="en-GB" dirty="0"/>
              <a:t>Explain that 3, or 4, questions will be shown on the presentation. </a:t>
            </a:r>
          </a:p>
          <a:p>
            <a:pPr marL="327718" indent="-327718">
              <a:lnSpc>
                <a:spcPct val="115000"/>
              </a:lnSpc>
              <a:spcAft>
                <a:spcPts val="765"/>
              </a:spcAft>
              <a:buAutoNum type="arabicPeriod"/>
            </a:pPr>
            <a:r>
              <a:rPr lang="en-GB" dirty="0"/>
              <a:t>Then divide the questions amongst the groups. Some groups may need to discuss the same question. </a:t>
            </a:r>
          </a:p>
          <a:p>
            <a:pPr marL="327718" indent="-327718">
              <a:lnSpc>
                <a:spcPct val="115000"/>
              </a:lnSpc>
              <a:spcAft>
                <a:spcPts val="765"/>
              </a:spcAft>
              <a:buAutoNum type="arabicPeriod"/>
            </a:pPr>
            <a:r>
              <a:rPr lang="en-GB" dirty="0"/>
              <a:t>Tell them they will have just 2 or 3 minutes to discuss in their small groups. Then you will discuss as a large group. </a:t>
            </a:r>
          </a:p>
          <a:p>
            <a:pPr marL="327718" indent="-327718">
              <a:lnSpc>
                <a:spcPct val="115000"/>
              </a:lnSpc>
              <a:spcAft>
                <a:spcPts val="765"/>
              </a:spcAft>
              <a:buAutoNum type="arabicPeriod" startAt="5"/>
            </a:pPr>
            <a:r>
              <a:rPr lang="en-US" noProof="0" dirty="0"/>
              <a:t>When this time is up, ask for everyone’s attention. And then ask for volunteers to comment on each question discussed.  Request participants to keep their responses succinct so that the time allows for others to also contribute. </a:t>
            </a:r>
          </a:p>
          <a:p>
            <a:pPr marL="327718" indent="-327718">
              <a:lnSpc>
                <a:spcPct val="115000"/>
              </a:lnSpc>
              <a:spcAft>
                <a:spcPts val="765"/>
              </a:spcAft>
              <a:buAutoNum type="arabicPeriod" startAt="5"/>
            </a:pPr>
            <a:r>
              <a:rPr lang="en-US" noProof="0" dirty="0"/>
              <a:t>Acknowledge all responses and thank participants for sharing. </a:t>
            </a:r>
          </a:p>
          <a:p>
            <a:pPr marL="327718" indent="-327718">
              <a:lnSpc>
                <a:spcPct val="115000"/>
              </a:lnSpc>
              <a:spcAft>
                <a:spcPts val="765"/>
              </a:spcAft>
              <a:buAutoNum type="arabicPeriod" startAt="5"/>
            </a:pPr>
            <a:r>
              <a:rPr lang="en-GB" dirty="0"/>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pPr defTabSz="873914">
              <a:defRPr/>
            </a:pPr>
            <a:fld id="{BA6A8D42-E502-4AF0-8797-4AE4185E5234}" type="slidenum">
              <a:rPr lang="en-ZA">
                <a:solidFill>
                  <a:prstClr val="black"/>
                </a:solidFill>
                <a:latin typeface="Aptos" panose="02110004020202020204"/>
              </a:rPr>
              <a:pPr defTabSz="873914">
                <a:defRPr/>
              </a:pPr>
              <a:t>5</a:t>
            </a:fld>
            <a:endParaRPr lang="en-ZA">
              <a:solidFill>
                <a:prstClr val="black"/>
              </a:solidFill>
              <a:latin typeface="Aptos" panose="02110004020202020204"/>
            </a:endParaRPr>
          </a:p>
        </p:txBody>
      </p:sp>
    </p:spTree>
    <p:extLst>
      <p:ext uri="{BB962C8B-B14F-4D97-AF65-F5344CB8AC3E}">
        <p14:creationId xmlns:p14="http://schemas.microsoft.com/office/powerpoint/2010/main" val="1435176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50</a:t>
            </a:fld>
            <a:endParaRPr lang="en-ZA"/>
          </a:p>
        </p:txBody>
      </p:sp>
    </p:spTree>
    <p:extLst>
      <p:ext uri="{BB962C8B-B14F-4D97-AF65-F5344CB8AC3E}">
        <p14:creationId xmlns:p14="http://schemas.microsoft.com/office/powerpoint/2010/main" val="1828534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Diagnosis of TB in children and adolescents is not always difficult</a:t>
            </a:r>
          </a:p>
          <a:p>
            <a:endParaRPr lang="en-ZA" dirty="0"/>
          </a:p>
          <a:p>
            <a:r>
              <a:rPr lang="en-ZA" dirty="0"/>
              <a:t>Bacteriological confirmation should always be sought but clinical diagnosis with support of imaging is commonly required</a:t>
            </a:r>
          </a:p>
          <a:p>
            <a:endParaRPr lang="en-ZA" dirty="0"/>
          </a:p>
          <a:p>
            <a:r>
              <a:rPr lang="en-ZA" dirty="0"/>
              <a:t>Approach depends on age, site of disease, severity and comorbidities</a:t>
            </a:r>
          </a:p>
          <a:p>
            <a:endParaRPr lang="en-ZA" dirty="0"/>
          </a:p>
          <a:p>
            <a:pPr defTabSz="873914">
              <a:defRPr/>
            </a:pPr>
            <a:r>
              <a:rPr lang="en-ZA" dirty="0"/>
              <a:t>The approach to diagnosis of drug-resistant TB is similar to that for drug-susceptible TB with particular attention to determining any recent exposure to someone with drug-resistant TB</a:t>
            </a:r>
          </a:p>
          <a:p>
            <a:endParaRPr lang="en-ZA" dirty="0"/>
          </a:p>
          <a:p>
            <a:r>
              <a:rPr lang="en-ZA" dirty="0"/>
              <a:t>Useful to have a diagnostic algorithm or treatment decision approach to support the healthcare worker</a:t>
            </a:r>
          </a:p>
          <a:p>
            <a:endParaRPr lang="en-ZA" dirty="0"/>
          </a:p>
          <a:p>
            <a:r>
              <a:rPr lang="en-ZA" dirty="0"/>
              <a:t>Most TB can be diagnosed at all levels of care but there are clinical indications or diagnostic considerations that require referral</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51</a:t>
            </a:fld>
            <a:endParaRPr lang="en-ZA"/>
          </a:p>
        </p:txBody>
      </p:sp>
    </p:spTree>
    <p:extLst>
      <p:ext uri="{BB962C8B-B14F-4D97-AF65-F5344CB8AC3E}">
        <p14:creationId xmlns:p14="http://schemas.microsoft.com/office/powerpoint/2010/main" val="4224667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A95BE-E9E5-0BA6-124C-99105368E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6119CD-8AC4-5BF4-4EEB-E17984161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44A7AF-98A1-E143-17B8-3D4A0022FD23}"/>
              </a:ext>
            </a:extLst>
          </p:cNvPr>
          <p:cNvSpPr>
            <a:spLocks noGrp="1"/>
          </p:cNvSpPr>
          <p:nvPr>
            <p:ph type="body" idx="1"/>
          </p:nvPr>
        </p:nvSpPr>
        <p:spPr/>
        <p:txBody>
          <a:bodyPr/>
          <a:lstStyle/>
          <a:p>
            <a:endParaRPr lang="en-ZA" dirty="0"/>
          </a:p>
        </p:txBody>
      </p:sp>
      <p:sp>
        <p:nvSpPr>
          <p:cNvPr id="4" name="Slide Number Placeholder 3">
            <a:extLst>
              <a:ext uri="{FF2B5EF4-FFF2-40B4-BE49-F238E27FC236}">
                <a16:creationId xmlns:a16="http://schemas.microsoft.com/office/drawing/2014/main" id="{9FF989F6-DE58-D803-5562-0AECB31AA163}"/>
              </a:ext>
            </a:extLst>
          </p:cNvPr>
          <p:cNvSpPr>
            <a:spLocks noGrp="1"/>
          </p:cNvSpPr>
          <p:nvPr>
            <p:ph type="sldNum" sz="quarter" idx="5"/>
          </p:nvPr>
        </p:nvSpPr>
        <p:spPr/>
        <p:txBody>
          <a:bodyPr/>
          <a:lstStyle/>
          <a:p>
            <a:fld id="{BA6A8D42-E502-4AF0-8797-4AE4185E5234}" type="slidenum">
              <a:rPr lang="en-ZA" smtClean="0"/>
              <a:t>52</a:t>
            </a:fld>
            <a:endParaRPr lang="en-ZA"/>
          </a:p>
        </p:txBody>
      </p:sp>
    </p:spTree>
    <p:extLst>
      <p:ext uri="{BB962C8B-B14F-4D97-AF65-F5344CB8AC3E}">
        <p14:creationId xmlns:p14="http://schemas.microsoft.com/office/powerpoint/2010/main" val="1083423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53</a:t>
            </a:fld>
            <a:endParaRPr lang="en-ZA"/>
          </a:p>
        </p:txBody>
      </p:sp>
    </p:spTree>
    <p:extLst>
      <p:ext uri="{BB962C8B-B14F-4D97-AF65-F5344CB8AC3E}">
        <p14:creationId xmlns:p14="http://schemas.microsoft.com/office/powerpoint/2010/main" val="22683874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54</a:t>
            </a:fld>
            <a:endParaRPr lang="en-ZA"/>
          </a:p>
        </p:txBody>
      </p:sp>
    </p:spTree>
    <p:extLst>
      <p:ext uri="{BB962C8B-B14F-4D97-AF65-F5344CB8AC3E}">
        <p14:creationId xmlns:p14="http://schemas.microsoft.com/office/powerpoint/2010/main" val="28094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55</a:t>
            </a:fld>
            <a:endParaRPr lang="en-ZA"/>
          </a:p>
        </p:txBody>
      </p:sp>
    </p:spTree>
    <p:extLst>
      <p:ext uri="{BB962C8B-B14F-4D97-AF65-F5344CB8AC3E}">
        <p14:creationId xmlns:p14="http://schemas.microsoft.com/office/powerpoint/2010/main" val="21266343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56</a:t>
            </a:fld>
            <a:endParaRPr lang="en-ZA"/>
          </a:p>
        </p:txBody>
      </p:sp>
    </p:spTree>
    <p:extLst>
      <p:ext uri="{BB962C8B-B14F-4D97-AF65-F5344CB8AC3E}">
        <p14:creationId xmlns:p14="http://schemas.microsoft.com/office/powerpoint/2010/main" val="17071304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57</a:t>
            </a:fld>
            <a:endParaRPr lang="en-ZA"/>
          </a:p>
        </p:txBody>
      </p:sp>
    </p:spTree>
    <p:extLst>
      <p:ext uri="{BB962C8B-B14F-4D97-AF65-F5344CB8AC3E}">
        <p14:creationId xmlns:p14="http://schemas.microsoft.com/office/powerpoint/2010/main" val="358322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6</a:t>
            </a:fld>
            <a:endParaRPr lang="en-ZA"/>
          </a:p>
        </p:txBody>
      </p:sp>
    </p:spTree>
    <p:extLst>
      <p:ext uri="{BB962C8B-B14F-4D97-AF65-F5344CB8AC3E}">
        <p14:creationId xmlns:p14="http://schemas.microsoft.com/office/powerpoint/2010/main" val="3216873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7</a:t>
            </a:fld>
            <a:endParaRPr lang="en-ZA"/>
          </a:p>
        </p:txBody>
      </p:sp>
    </p:spTree>
    <p:extLst>
      <p:ext uri="{BB962C8B-B14F-4D97-AF65-F5344CB8AC3E}">
        <p14:creationId xmlns:p14="http://schemas.microsoft.com/office/powerpoint/2010/main" val="342509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8</a:t>
            </a:fld>
            <a:endParaRPr lang="en-ZA"/>
          </a:p>
        </p:txBody>
      </p:sp>
    </p:spTree>
    <p:extLst>
      <p:ext uri="{BB962C8B-B14F-4D97-AF65-F5344CB8AC3E}">
        <p14:creationId xmlns:p14="http://schemas.microsoft.com/office/powerpoint/2010/main" val="2155358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2300" dirty="0">
                <a:solidFill>
                  <a:schemeClr val="tx2"/>
                </a:solidFill>
              </a:rPr>
              <a:t>TB disease that involves the lungs is called pulmonary TB and in children especially, enlargement of the draining intrathoracic lymph nodes is a common manifestation whereas in adolescents, the pathology is more similar to adults such as with cavities.</a:t>
            </a:r>
          </a:p>
          <a:p>
            <a:r>
              <a:rPr lang="en-US" sz="2300" dirty="0">
                <a:solidFill>
                  <a:schemeClr val="tx2"/>
                </a:solidFill>
              </a:rPr>
              <a:t>Extra-pulmonary TB refers to TB of any site other than the lungs and intrathoracic lymph nodes – common sites being lymph nodes in the neck, pleural TB or disseminated TB such as TB meningitis and miliary TB. </a:t>
            </a:r>
          </a:p>
          <a:p>
            <a:r>
              <a:rPr lang="en-US" sz="2300" dirty="0">
                <a:solidFill>
                  <a:schemeClr val="tx2"/>
                </a:solidFill>
              </a:rPr>
              <a:t>Until recently, TB that presented with enlargement of the intrathoracic lymph nodes – that is hilar or mediastinal lymphadenopathy – was often classified as extra-pulmonary TB but it is now more correctly notified and reported as pulmonary TB as the lymph node enlargement is a response to infection in the lungs. </a:t>
            </a:r>
          </a:p>
          <a:p>
            <a:r>
              <a:rPr lang="en-US" sz="2300" dirty="0">
                <a:solidFill>
                  <a:schemeClr val="tx2"/>
                </a:solidFill>
              </a:rPr>
              <a:t>Note that it is not unusual for a child to have TB that involves both pulmonary and extra-pulmonary sites – this is notified and reported as pulmonary TB</a:t>
            </a:r>
          </a:p>
          <a:p>
            <a:endParaRPr lang="en-US" sz="2300" dirty="0">
              <a:solidFill>
                <a:schemeClr val="tx2"/>
              </a:solidFill>
            </a:endParaRPr>
          </a:p>
          <a:p>
            <a:r>
              <a:rPr lang="en-US" sz="2300" dirty="0">
                <a:solidFill>
                  <a:schemeClr val="tx2"/>
                </a:solidFill>
              </a:rPr>
              <a:t>Both pulmonary and extra-pulmonary TB is either bacteriologically confirmed or not, and if not is referred to as clinically diagnosed.</a:t>
            </a:r>
          </a:p>
          <a:p>
            <a:r>
              <a:rPr lang="en-US" sz="2300" dirty="0">
                <a:solidFill>
                  <a:schemeClr val="tx2"/>
                </a:solidFill>
              </a:rPr>
              <a:t>Bacteriologically confirmed is when a sample is positive for </a:t>
            </a:r>
            <a:r>
              <a:rPr lang="en-US" sz="2300" dirty="0" err="1">
                <a:solidFill>
                  <a:schemeClr val="tx2"/>
                </a:solidFill>
              </a:rPr>
              <a:t>Mtb</a:t>
            </a:r>
            <a:r>
              <a:rPr lang="en-US" sz="2300" dirty="0">
                <a:solidFill>
                  <a:schemeClr val="tx2"/>
                </a:solidFill>
              </a:rPr>
              <a:t> by approved diagnostics such as </a:t>
            </a:r>
            <a:r>
              <a:rPr lang="en-US" sz="2300" dirty="0" err="1">
                <a:solidFill>
                  <a:schemeClr val="tx2"/>
                </a:solidFill>
              </a:rPr>
              <a:t>Xpert</a:t>
            </a:r>
            <a:r>
              <a:rPr lang="en-US" sz="2300" dirty="0">
                <a:solidFill>
                  <a:schemeClr val="tx2"/>
                </a:solidFill>
              </a:rPr>
              <a:t> (Ultra); smear microscopy, culture, urinary LAM </a:t>
            </a:r>
            <a:r>
              <a:rPr lang="en-US" sz="2300" dirty="0" err="1">
                <a:solidFill>
                  <a:schemeClr val="tx2"/>
                </a:solidFill>
              </a:rPr>
              <a:t>etc</a:t>
            </a:r>
            <a:r>
              <a:rPr lang="en-US" sz="2300" dirty="0">
                <a:solidFill>
                  <a:schemeClr val="tx2"/>
                </a:solidFill>
              </a:rPr>
              <a:t>; </a:t>
            </a:r>
          </a:p>
          <a:p>
            <a:r>
              <a:rPr lang="en-US" sz="2300" dirty="0">
                <a:solidFill>
                  <a:schemeClr val="tx2"/>
                </a:solidFill>
              </a:rPr>
              <a:t>Clinically diagnosed is all the others when a decision to treat for TB has been made without bacteriological confirmation because the test was negative or a sample was not tested/taken</a:t>
            </a:r>
            <a:endParaRPr lang="en-AU" sz="2300" dirty="0">
              <a:solidFill>
                <a:schemeClr val="tx2"/>
              </a:solidFill>
            </a:endParaRPr>
          </a:p>
          <a:p>
            <a:endParaRPr lang="en-AU" b="0" dirty="0"/>
          </a:p>
        </p:txBody>
      </p:sp>
      <p:sp>
        <p:nvSpPr>
          <p:cNvPr id="4" name="Slide Number Placeholder 3"/>
          <p:cNvSpPr>
            <a:spLocks noGrp="1"/>
          </p:cNvSpPr>
          <p:nvPr>
            <p:ph type="sldNum" sz="quarter" idx="5"/>
          </p:nvPr>
        </p:nvSpPr>
        <p:spPr/>
        <p:txBody>
          <a:bodyPr/>
          <a:lstStyle/>
          <a:p>
            <a:fld id="{D79DAC6E-D63C-694F-9D9E-46425A503498}" type="slidenum">
              <a:rPr lang="fr-FR" altLang="en-US" smtClean="0"/>
              <a:pPr/>
              <a:t>9</a:t>
            </a:fld>
            <a:endParaRPr lang="fr-FR" altLang="en-US"/>
          </a:p>
        </p:txBody>
      </p:sp>
    </p:spTree>
    <p:extLst>
      <p:ext uri="{BB962C8B-B14F-4D97-AF65-F5344CB8AC3E}">
        <p14:creationId xmlns:p14="http://schemas.microsoft.com/office/powerpoint/2010/main" val="100455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95129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41131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3222102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3950356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3137596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4003211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4720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2967198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3796780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r>
              <a:rPr lang="en-ZA" sz="4000" b="1" dirty="0"/>
              <a:t>Case study activity</a:t>
            </a:r>
          </a:p>
        </p:txBody>
      </p:sp>
    </p:spTree>
    <p:extLst>
      <p:ext uri="{BB962C8B-B14F-4D97-AF65-F5344CB8AC3E}">
        <p14:creationId xmlns:p14="http://schemas.microsoft.com/office/powerpoint/2010/main" val="4126076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97400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1277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1278727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r>
              <a:rPr lang="en-ZA"/>
              <a:t>TITLE OF THE MODULE </a:t>
            </a:r>
            <a:endParaRPr lang="en-ZA" dirty="0"/>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r>
              <a:rPr lang="en-ZA"/>
              <a:t>| </a:t>
            </a:r>
            <a:fld id="{85FBEC4C-3780-454A-B619-D959358895F7}" type="slidenum">
              <a:rPr lang="en-ZA" smtClean="0"/>
              <a:pPr/>
              <a:t>‹#›</a:t>
            </a:fld>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3108003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148871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2925554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334873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5048153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2369943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942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122848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1534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057550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138692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537469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548199"/>
            <a:ext cx="10426161"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Share in pairs or small groups:</a:t>
            </a:r>
            <a:endParaRPr lang="en-ZA" dirty="0"/>
          </a:p>
        </p:txBody>
      </p:sp>
    </p:spTree>
    <p:extLst>
      <p:ext uri="{BB962C8B-B14F-4D97-AF65-F5344CB8AC3E}">
        <p14:creationId xmlns:p14="http://schemas.microsoft.com/office/powerpoint/2010/main" val="3309161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776495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545107"/>
            <a:ext cx="10426161"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Share in pairs or small groups:</a:t>
            </a:r>
            <a:endParaRPr lang="en-ZA" sz="2400"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116219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11210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5696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1140165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72792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9415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3587956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90227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55922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205652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258400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3752777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4268534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321896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43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2089801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endParaRPr lang="en-ZA"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773711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2210137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endParaRPr lang="en-ZA" dirty="0"/>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61427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1332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3194964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120264582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71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20" r:id="rId15"/>
    <p:sldLayoutId id="2147483706" r:id="rId16"/>
    <p:sldLayoutId id="2147483707" r:id="rId17"/>
    <p:sldLayoutId id="2147483719"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7352240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3" r:id="rId3"/>
    <p:sldLayoutId id="2147483682" r:id="rId4"/>
    <p:sldLayoutId id="2147483685" r:id="rId5"/>
    <p:sldLayoutId id="2147483721" r:id="rId6"/>
    <p:sldLayoutId id="2147483690" r:id="rId7"/>
    <p:sldLayoutId id="2147483722" r:id="rId8"/>
    <p:sldLayoutId id="2147483687" r:id="rId9"/>
    <p:sldLayoutId id="2147483662" r:id="rId10"/>
    <p:sldLayoutId id="2147483664" r:id="rId11"/>
    <p:sldLayoutId id="2147483665" r:id="rId12"/>
    <p:sldLayoutId id="2147483672" r:id="rId13"/>
    <p:sldLayoutId id="2147483689" r:id="rId14"/>
    <p:sldLayoutId id="2147483688" r:id="rId15"/>
    <p:sldLayoutId id="2147483677" r:id="rId16"/>
    <p:sldLayoutId id="2147483686" r:id="rId17"/>
    <p:sldLayoutId id="2147483680" r:id="rId18"/>
    <p:sldLayoutId id="2147483666" r:id="rId19"/>
    <p:sldLayoutId id="2147483667" r:id="rId20"/>
    <p:sldLayoutId id="2147483718" r:id="rId21"/>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438" userDrawn="1">
          <p15:clr>
            <a:srgbClr val="F26B43"/>
          </p15:clr>
        </p15:guide>
        <p15:guide id="3" pos="7151" userDrawn="1">
          <p15:clr>
            <a:srgbClr val="F26B43"/>
          </p15:clr>
        </p15:guide>
        <p15:guide id="4" orient="horz" pos="822" userDrawn="1">
          <p15:clr>
            <a:srgbClr val="F26B43"/>
          </p15:clr>
        </p15:guide>
        <p15:guide id="5" orient="horz" pos="867" userDrawn="1">
          <p15:clr>
            <a:srgbClr val="F26B43"/>
          </p15:clr>
        </p15:guide>
        <p15:guide id="6" orient="horz" pos="3702" userDrawn="1">
          <p15:clr>
            <a:srgbClr val="F26B43"/>
          </p15:clr>
        </p15:guide>
        <p15:guide id="8"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7.xml"/><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hyperlink" Target="https://atlaschild.theunion.org/241-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37.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37.xml"/><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hyperlink" Target="https://pubmed.ncbi.nlm.nih.gov/37491754/" TargetMode="External"/><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hyperlink" Target="https://pubmed.ncbi.nlm.nih.gov/36065889/"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p:txBody>
          <a:bodyPr/>
          <a:lstStyle/>
          <a:p>
            <a:r>
              <a:rPr lang="en-ZA" dirty="0"/>
              <a:t>Module 2: Diagnosis</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2">
            <a:extLst>
              <a:ext uri="{FF2B5EF4-FFF2-40B4-BE49-F238E27FC236}">
                <a16:creationId xmlns:a16="http://schemas.microsoft.com/office/drawing/2014/main" id="{EB562976-B0A1-D644-9F8B-99AA830517AC}"/>
              </a:ext>
            </a:extLst>
          </p:cNvPr>
          <p:cNvSpPr>
            <a:spLocks noGrp="1"/>
          </p:cNvSpPr>
          <p:nvPr>
            <p:ph type="title"/>
          </p:nvPr>
        </p:nvSpPr>
        <p:spPr/>
        <p:txBody>
          <a:bodyPr>
            <a:noAutofit/>
          </a:bodyPr>
          <a:lstStyle/>
          <a:p>
            <a:r>
              <a:rPr lang="en-US" altLang="en-AU" sz="3600" dirty="0">
                <a:solidFill>
                  <a:schemeClr val="tx1"/>
                </a:solidFill>
                <a:latin typeface="Helvetica 77 Bold Condensed" pitchFamily="2" charset="0"/>
              </a:rPr>
              <a:t>Introduction </a:t>
            </a:r>
            <a:endParaRPr lang="en-AU" altLang="en-AU" sz="3600" dirty="0">
              <a:solidFill>
                <a:schemeClr val="tx1"/>
              </a:solidFill>
              <a:latin typeface="Helvetica 77 Bold Condensed" pitchFamily="2" charset="0"/>
            </a:endParaRPr>
          </a:p>
        </p:txBody>
      </p:sp>
      <p:sp>
        <p:nvSpPr>
          <p:cNvPr id="2" name="Content Placeholder 1">
            <a:extLst>
              <a:ext uri="{FF2B5EF4-FFF2-40B4-BE49-F238E27FC236}">
                <a16:creationId xmlns:a16="http://schemas.microsoft.com/office/drawing/2014/main" id="{5CEC55C1-FF7E-9E4C-8FC0-6B64CD345153}"/>
              </a:ext>
            </a:extLst>
          </p:cNvPr>
          <p:cNvSpPr>
            <a:spLocks noGrp="1"/>
          </p:cNvSpPr>
          <p:nvPr>
            <p:ph type="body" sz="quarter" idx="10"/>
          </p:nvPr>
        </p:nvSpPr>
        <p:spPr>
          <a:xfrm>
            <a:off x="695325" y="1562099"/>
            <a:ext cx="10656888" cy="4314825"/>
          </a:xfrm>
        </p:spPr>
        <p:txBody>
          <a:bodyPr>
            <a:normAutofit/>
          </a:bodyPr>
          <a:lstStyle/>
          <a:p>
            <a:pPr>
              <a:defRPr/>
            </a:pPr>
            <a:r>
              <a:rPr lang="en-US" sz="2800" dirty="0"/>
              <a:t>Children and adolescents with TB usually present to </a:t>
            </a:r>
            <a:r>
              <a:rPr lang="en-GB" sz="2800" dirty="0"/>
              <a:t>MCH services as an outpatient.</a:t>
            </a:r>
          </a:p>
          <a:p>
            <a:pPr>
              <a:defRPr/>
            </a:pPr>
            <a:endParaRPr lang="x-none" sz="2800" dirty="0"/>
          </a:p>
          <a:p>
            <a:pPr>
              <a:defRPr/>
            </a:pPr>
            <a:r>
              <a:rPr lang="en-US" sz="2800" dirty="0"/>
              <a:t>Improving detection of presumptive TB requires strengthening capacity at the different levels of care with increasing awareness to screen for TB.</a:t>
            </a:r>
          </a:p>
          <a:p>
            <a:pPr>
              <a:defRPr/>
            </a:pPr>
            <a:endParaRPr lang="en-US" sz="2800" dirty="0"/>
          </a:p>
          <a:p>
            <a:pPr>
              <a:defRPr/>
            </a:pPr>
            <a:r>
              <a:rPr lang="en-US" sz="2800" dirty="0"/>
              <a:t>The capacity of HCWs to proceed to diagnosis and treatment depends on clinical and laboratory diagnostic capacity.</a:t>
            </a:r>
          </a:p>
          <a:p>
            <a:pPr marL="0" indent="0" algn="just">
              <a:buNone/>
              <a:defRPr/>
            </a:pPr>
            <a:endParaRPr lang="en-US" sz="2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a:extLst>
              <a:ext uri="{FF2B5EF4-FFF2-40B4-BE49-F238E27FC236}">
                <a16:creationId xmlns:a16="http://schemas.microsoft.com/office/drawing/2014/main" id="{2F45AB3D-428E-4B4F-85CE-89808DD2827A}"/>
              </a:ext>
            </a:extLst>
          </p:cNvPr>
          <p:cNvSpPr>
            <a:spLocks noGrp="1"/>
          </p:cNvSpPr>
          <p:nvPr>
            <p:ph type="title"/>
          </p:nvPr>
        </p:nvSpPr>
        <p:spPr/>
        <p:txBody>
          <a:bodyPr>
            <a:normAutofit/>
          </a:bodyPr>
          <a:lstStyle/>
          <a:p>
            <a:r>
              <a:rPr lang="en-US" altLang="en-AU" dirty="0"/>
              <a:t>Principles of diagnosis in </a:t>
            </a:r>
            <a:r>
              <a:rPr lang="en-US" altLang="en-AU" u="sng" dirty="0"/>
              <a:t>children</a:t>
            </a:r>
            <a:r>
              <a:rPr lang="en-US" altLang="en-AU" dirty="0"/>
              <a:t> </a:t>
            </a:r>
          </a:p>
        </p:txBody>
      </p:sp>
      <p:sp>
        <p:nvSpPr>
          <p:cNvPr id="15362" name="Content Placeholder 1">
            <a:extLst>
              <a:ext uri="{FF2B5EF4-FFF2-40B4-BE49-F238E27FC236}">
                <a16:creationId xmlns:a16="http://schemas.microsoft.com/office/drawing/2014/main" id="{B806FD3F-E595-324E-86F7-860C7B81B38C}"/>
              </a:ext>
            </a:extLst>
          </p:cNvPr>
          <p:cNvSpPr>
            <a:spLocks noGrp="1"/>
          </p:cNvSpPr>
          <p:nvPr>
            <p:ph type="body" sz="quarter" idx="10"/>
          </p:nvPr>
        </p:nvSpPr>
        <p:spPr/>
        <p:txBody>
          <a:bodyPr>
            <a:noAutofit/>
          </a:bodyPr>
          <a:lstStyle/>
          <a:p>
            <a:pPr>
              <a:lnSpc>
                <a:spcPct val="90000"/>
              </a:lnSpc>
              <a:spcAft>
                <a:spcPts val="1800"/>
              </a:spcAft>
              <a:defRPr/>
            </a:pPr>
            <a:r>
              <a:rPr lang="en-US" altLang="x-none" b="1" dirty="0"/>
              <a:t>Screening for TB</a:t>
            </a:r>
            <a:r>
              <a:rPr lang="en-US" altLang="x-none" dirty="0"/>
              <a:t> should be </a:t>
            </a:r>
            <a:r>
              <a:rPr lang="en-US" altLang="x-none" b="1" dirty="0"/>
              <a:t>routine</a:t>
            </a:r>
            <a:r>
              <a:rPr lang="en-US" altLang="x-none" dirty="0"/>
              <a:t> in the evaluation of a sick child.</a:t>
            </a:r>
          </a:p>
          <a:p>
            <a:pPr>
              <a:lnSpc>
                <a:spcPct val="90000"/>
              </a:lnSpc>
              <a:spcAft>
                <a:spcPts val="1800"/>
              </a:spcAft>
              <a:defRPr/>
            </a:pPr>
            <a:r>
              <a:rPr lang="en-US" altLang="x-none" dirty="0"/>
              <a:t>A child who presents with symptoms or signs of TB is referred to as having </a:t>
            </a:r>
            <a:r>
              <a:rPr lang="en-US" altLang="x-none" b="1" dirty="0"/>
              <a:t>presumptive TB </a:t>
            </a:r>
            <a:r>
              <a:rPr lang="en-US" altLang="x-none" dirty="0"/>
              <a:t>and should undergo further evaluation.</a:t>
            </a:r>
          </a:p>
          <a:p>
            <a:pPr>
              <a:lnSpc>
                <a:spcPct val="90000"/>
              </a:lnSpc>
              <a:spcAft>
                <a:spcPts val="1800"/>
              </a:spcAft>
              <a:defRPr/>
            </a:pPr>
            <a:r>
              <a:rPr lang="en-US" altLang="x-none" dirty="0"/>
              <a:t>Seek bacteriological confirmation whenever possible but a negative laboratory test does </a:t>
            </a:r>
            <a:r>
              <a:rPr lang="en-US" altLang="x-none" i="1" dirty="0"/>
              <a:t>not</a:t>
            </a:r>
            <a:r>
              <a:rPr lang="en-US" altLang="x-none" dirty="0"/>
              <a:t> exclude TB.</a:t>
            </a:r>
          </a:p>
          <a:p>
            <a:pPr>
              <a:lnSpc>
                <a:spcPct val="90000"/>
              </a:lnSpc>
              <a:spcAft>
                <a:spcPts val="1800"/>
              </a:spcAft>
              <a:defRPr/>
            </a:pPr>
            <a:r>
              <a:rPr lang="en-US" altLang="x-none" dirty="0"/>
              <a:t>Children with TB often have paucibacillary</a:t>
            </a:r>
            <a:r>
              <a:rPr lang="en-US" altLang="x-none" baseline="30000" dirty="0"/>
              <a:t>*</a:t>
            </a:r>
            <a:r>
              <a:rPr lang="en-US" altLang="x-none" dirty="0"/>
              <a:t> disease and clinical diagnosis is commonly required.</a:t>
            </a:r>
          </a:p>
          <a:p>
            <a:pPr>
              <a:lnSpc>
                <a:spcPct val="90000"/>
              </a:lnSpc>
              <a:spcAft>
                <a:spcPts val="1800"/>
              </a:spcAft>
              <a:defRPr/>
            </a:pPr>
            <a:r>
              <a:rPr lang="en-US" altLang="x-none" dirty="0"/>
              <a:t>Diagnosis can be made with confidence in the majority of children using careful clinical assessment, with or without chest x-ray.</a:t>
            </a:r>
          </a:p>
          <a:p>
            <a:pPr>
              <a:lnSpc>
                <a:spcPct val="90000"/>
              </a:lnSpc>
              <a:spcAft>
                <a:spcPts val="1800"/>
              </a:spcAft>
              <a:defRPr/>
            </a:pPr>
            <a:endParaRPr lang="en-US" altLang="x-none" dirty="0"/>
          </a:p>
        </p:txBody>
      </p:sp>
      <p:sp>
        <p:nvSpPr>
          <p:cNvPr id="2" name="TextBox 1">
            <a:extLst>
              <a:ext uri="{FF2B5EF4-FFF2-40B4-BE49-F238E27FC236}">
                <a16:creationId xmlns:a16="http://schemas.microsoft.com/office/drawing/2014/main" id="{D7620478-4101-ED7D-8077-DB8A24E6338F}"/>
              </a:ext>
            </a:extLst>
          </p:cNvPr>
          <p:cNvSpPr txBox="1"/>
          <p:nvPr/>
        </p:nvSpPr>
        <p:spPr>
          <a:xfrm>
            <a:off x="5992238" y="5876925"/>
            <a:ext cx="5359975" cy="369332"/>
          </a:xfrm>
          <a:prstGeom prst="rect">
            <a:avLst/>
          </a:prstGeom>
          <a:noFill/>
        </p:spPr>
        <p:txBody>
          <a:bodyPr wrap="square" lIns="91440" tIns="45720" rIns="91440" bIns="45720" rtlCol="0" anchor="t">
            <a:spAutoFit/>
          </a:bodyPr>
          <a:lstStyle/>
          <a:p>
            <a:pPr algn="r"/>
            <a:r>
              <a:rPr lang="en-US" altLang="x-none" sz="2400" i="1" baseline="30000" dirty="0"/>
              <a:t>*Paucibacillary – meaning having few bacilli</a:t>
            </a:r>
            <a:r>
              <a:rPr lang="en-US" altLang="x-none" i="1" baseline="30000" dirty="0"/>
              <a:t>.</a:t>
            </a:r>
            <a:endParaRPr lang="en-GB" i="1" dirty="0"/>
          </a:p>
        </p:txBody>
      </p:sp>
      <p:sp>
        <p:nvSpPr>
          <p:cNvPr id="3" name="Arrow: Pentagon 2">
            <a:extLst>
              <a:ext uri="{FF2B5EF4-FFF2-40B4-BE49-F238E27FC236}">
                <a16:creationId xmlns:a16="http://schemas.microsoft.com/office/drawing/2014/main" id="{3DC8AF9D-CE3F-B2B7-C408-3CF4D7B14AC1}"/>
              </a:ext>
            </a:extLst>
          </p:cNvPr>
          <p:cNvSpPr/>
          <p:nvPr/>
        </p:nvSpPr>
        <p:spPr>
          <a:xfrm rot="5400000">
            <a:off x="10142753" y="322046"/>
            <a:ext cx="1562100" cy="918007"/>
          </a:xfrm>
          <a:prstGeom prst="homePlate">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5E6DA71C-BDB9-72D4-2301-07D42CC1C214}"/>
              </a:ext>
            </a:extLst>
          </p:cNvPr>
          <p:cNvSpPr txBox="1"/>
          <p:nvPr/>
        </p:nvSpPr>
        <p:spPr>
          <a:xfrm>
            <a:off x="10519206" y="288577"/>
            <a:ext cx="809193" cy="646331"/>
          </a:xfrm>
          <a:prstGeom prst="rect">
            <a:avLst/>
          </a:prstGeom>
          <a:noFill/>
        </p:spPr>
        <p:txBody>
          <a:bodyPr wrap="square" rtlCol="0">
            <a:spAutoFit/>
          </a:bodyPr>
          <a:lstStyle/>
          <a:p>
            <a:pPr algn="ctr"/>
            <a:r>
              <a:rPr lang="en-US" altLang="x-none" sz="1200" b="1" dirty="0">
                <a:solidFill>
                  <a:schemeClr val="bg2"/>
                </a:solidFill>
              </a:rPr>
              <a:t>HIGH BURDEN SETTINGS</a:t>
            </a:r>
            <a:endParaRPr lang="en-GB" sz="1200" b="1" dirty="0">
              <a:solidFill>
                <a:schemeClr val="bg2"/>
              </a:solidFill>
            </a:endParaRPr>
          </a:p>
        </p:txBody>
      </p:sp>
    </p:spTree>
    <p:extLst>
      <p:ext uri="{BB962C8B-B14F-4D97-AF65-F5344CB8AC3E}">
        <p14:creationId xmlns:p14="http://schemas.microsoft.com/office/powerpoint/2010/main" val="391513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a:extLst>
              <a:ext uri="{FF2B5EF4-FFF2-40B4-BE49-F238E27FC236}">
                <a16:creationId xmlns:a16="http://schemas.microsoft.com/office/drawing/2014/main" id="{89534974-E54D-CE45-9C4F-E4FEC29CD5E9}"/>
              </a:ext>
            </a:extLst>
          </p:cNvPr>
          <p:cNvSpPr>
            <a:spLocks noGrp="1"/>
          </p:cNvSpPr>
          <p:nvPr>
            <p:ph type="title"/>
          </p:nvPr>
        </p:nvSpPr>
        <p:spPr/>
        <p:txBody>
          <a:bodyPr>
            <a:normAutofit/>
          </a:bodyPr>
          <a:lstStyle/>
          <a:p>
            <a:r>
              <a:rPr lang="en-US" altLang="en-AU" dirty="0"/>
              <a:t>Principles of diagnosis in </a:t>
            </a:r>
            <a:r>
              <a:rPr lang="en-US" altLang="en-AU" u="sng" dirty="0"/>
              <a:t>adolescents</a:t>
            </a:r>
            <a:r>
              <a:rPr lang="en-US" altLang="en-AU" dirty="0"/>
              <a:t> </a:t>
            </a:r>
          </a:p>
        </p:txBody>
      </p:sp>
      <p:sp>
        <p:nvSpPr>
          <p:cNvPr id="17410" name="Content Placeholder 1">
            <a:extLst>
              <a:ext uri="{FF2B5EF4-FFF2-40B4-BE49-F238E27FC236}">
                <a16:creationId xmlns:a16="http://schemas.microsoft.com/office/drawing/2014/main" id="{74581AFC-C371-8243-98AA-69C40FF3BD0A}"/>
              </a:ext>
            </a:extLst>
          </p:cNvPr>
          <p:cNvSpPr>
            <a:spLocks noGrp="1"/>
          </p:cNvSpPr>
          <p:nvPr>
            <p:ph type="body" sz="quarter" idx="10"/>
          </p:nvPr>
        </p:nvSpPr>
        <p:spPr>
          <a:xfrm>
            <a:off x="695325" y="1376363"/>
            <a:ext cx="10262961" cy="4500562"/>
          </a:xfrm>
        </p:spPr>
        <p:txBody>
          <a:bodyPr vert="horz" lIns="91440" tIns="45720" rIns="91440" bIns="45720" rtlCol="0" anchor="t">
            <a:normAutofit/>
          </a:bodyPr>
          <a:lstStyle/>
          <a:p>
            <a:pPr>
              <a:defRPr/>
            </a:pPr>
            <a:r>
              <a:rPr lang="en-US" altLang="x-none" b="1" dirty="0"/>
              <a:t>Screening for TB </a:t>
            </a:r>
            <a:r>
              <a:rPr lang="en-US" altLang="x-none" dirty="0"/>
              <a:t>should be </a:t>
            </a:r>
            <a:r>
              <a:rPr lang="en-US" altLang="x-none" b="1" dirty="0"/>
              <a:t>routine</a:t>
            </a:r>
            <a:r>
              <a:rPr lang="en-US" altLang="x-none" dirty="0"/>
              <a:t> in the evaluation of a sick adolescent in a TB endemic setting.</a:t>
            </a:r>
          </a:p>
          <a:p>
            <a:pPr>
              <a:defRPr/>
            </a:pPr>
            <a:endParaRPr lang="en-US" altLang="x-none" dirty="0"/>
          </a:p>
          <a:p>
            <a:pPr>
              <a:defRPr/>
            </a:pPr>
            <a:r>
              <a:rPr lang="en-US" altLang="x-none" dirty="0"/>
              <a:t>An adolescent with presumptive TB should undergo further evaluation as per the national guidelines. </a:t>
            </a:r>
          </a:p>
          <a:p>
            <a:pPr>
              <a:defRPr/>
            </a:pPr>
            <a:endParaRPr lang="en-US" altLang="x-none" dirty="0"/>
          </a:p>
          <a:p>
            <a:r>
              <a:rPr lang="en-US" altLang="en-AU" dirty="0"/>
              <a:t>The diagnosis of TB in adolescents follows the same principles as that of adults. </a:t>
            </a:r>
          </a:p>
          <a:p>
            <a:endParaRPr lang="en-US" altLang="en-AU" dirty="0">
              <a:cs typeface="Calibri"/>
            </a:endParaRPr>
          </a:p>
          <a:p>
            <a:r>
              <a:rPr lang="en-US" altLang="en-AU" dirty="0">
                <a:cs typeface="Calibri"/>
              </a:rPr>
              <a:t>Bacteriological confirmation is commonly achieved.</a:t>
            </a:r>
          </a:p>
        </p:txBody>
      </p:sp>
      <p:sp>
        <p:nvSpPr>
          <p:cNvPr id="3" name="Arrow: Pentagon 2">
            <a:extLst>
              <a:ext uri="{FF2B5EF4-FFF2-40B4-BE49-F238E27FC236}">
                <a16:creationId xmlns:a16="http://schemas.microsoft.com/office/drawing/2014/main" id="{F01B0C92-0204-A5CA-B5EB-A89B67A17B69}"/>
              </a:ext>
            </a:extLst>
          </p:cNvPr>
          <p:cNvSpPr/>
          <p:nvPr/>
        </p:nvSpPr>
        <p:spPr>
          <a:xfrm rot="5400000">
            <a:off x="10142753" y="322046"/>
            <a:ext cx="1562100" cy="918007"/>
          </a:xfrm>
          <a:prstGeom prst="homePlate">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EF183F21-0035-A40F-528D-A2B398B2CA79}"/>
              </a:ext>
            </a:extLst>
          </p:cNvPr>
          <p:cNvSpPr txBox="1"/>
          <p:nvPr/>
        </p:nvSpPr>
        <p:spPr>
          <a:xfrm>
            <a:off x="10519206" y="288577"/>
            <a:ext cx="809193" cy="646331"/>
          </a:xfrm>
          <a:prstGeom prst="rect">
            <a:avLst/>
          </a:prstGeom>
          <a:noFill/>
        </p:spPr>
        <p:txBody>
          <a:bodyPr wrap="square" rtlCol="0">
            <a:spAutoFit/>
          </a:bodyPr>
          <a:lstStyle/>
          <a:p>
            <a:pPr algn="ctr"/>
            <a:r>
              <a:rPr lang="en-US" altLang="x-none" sz="1200" b="1" dirty="0">
                <a:solidFill>
                  <a:schemeClr val="bg2"/>
                </a:solidFill>
              </a:rPr>
              <a:t>HIGH BURDEN SETTINGS</a:t>
            </a:r>
            <a:endParaRPr lang="en-GB" sz="1200" b="1" dirty="0">
              <a:solidFill>
                <a:schemeClr val="bg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2"/>
          <p:cNvSpPr>
            <a:spLocks noGrp="1"/>
          </p:cNvSpPr>
          <p:nvPr>
            <p:ph type="title"/>
          </p:nvPr>
        </p:nvSpPr>
        <p:spPr/>
        <p:txBody>
          <a:bodyPr>
            <a:normAutofit fontScale="90000"/>
          </a:bodyPr>
          <a:lstStyle/>
          <a:p>
            <a:r>
              <a:rPr lang="en-US" altLang="en-AU" dirty="0"/>
              <a:t>Principles for drug-resistant TB diagnosis in children</a:t>
            </a:r>
            <a:endParaRPr lang="en-AU" altLang="en-AU" dirty="0"/>
          </a:p>
        </p:txBody>
      </p:sp>
      <p:sp>
        <p:nvSpPr>
          <p:cNvPr id="21506" name="Content Placeholder 1"/>
          <p:cNvSpPr>
            <a:spLocks noGrp="1"/>
          </p:cNvSpPr>
          <p:nvPr>
            <p:ph type="body" sz="quarter" idx="10"/>
          </p:nvPr>
        </p:nvSpPr>
        <p:spPr/>
        <p:txBody>
          <a:bodyPr>
            <a:normAutofit lnSpcReduction="10000"/>
          </a:bodyPr>
          <a:lstStyle/>
          <a:p>
            <a:pPr>
              <a:defRPr/>
            </a:pPr>
            <a:r>
              <a:rPr lang="en-US" altLang="en-AU" dirty="0"/>
              <a:t>Approach to diagnosis of drug-resistant TB is similar to that for drug-susceptible TB.</a:t>
            </a:r>
          </a:p>
          <a:p>
            <a:pPr>
              <a:defRPr/>
            </a:pPr>
            <a:endParaRPr lang="en-US" altLang="en-AU" dirty="0"/>
          </a:p>
          <a:p>
            <a:pPr>
              <a:defRPr/>
            </a:pPr>
            <a:r>
              <a:rPr lang="en-US" altLang="en-AU" dirty="0"/>
              <a:t>A high level of clinical suspicion is needed for timely diagnosis. </a:t>
            </a:r>
          </a:p>
          <a:p>
            <a:pPr>
              <a:defRPr/>
            </a:pPr>
            <a:endParaRPr lang="en-US" altLang="en-AU" dirty="0"/>
          </a:p>
          <a:p>
            <a:pPr>
              <a:defRPr/>
            </a:pPr>
            <a:r>
              <a:rPr lang="en-US" altLang="en-AU" dirty="0"/>
              <a:t>Seek to determine if there has been exposure to drug-resistant TB.</a:t>
            </a:r>
          </a:p>
          <a:p>
            <a:pPr>
              <a:defRPr/>
            </a:pPr>
            <a:endParaRPr lang="en-US" altLang="en-AU" dirty="0"/>
          </a:p>
          <a:p>
            <a:pPr>
              <a:defRPr/>
            </a:pPr>
            <a:r>
              <a:rPr lang="en-US" altLang="en-AU" dirty="0"/>
              <a:t>The diagnosis is usually clinical but always obtain a sample for bacteriological confirmation with drug resistance such as Xpert Ultra.</a:t>
            </a:r>
          </a:p>
          <a:p>
            <a:pPr>
              <a:defRPr/>
            </a:pPr>
            <a:endParaRPr lang="en-US" altLang="en-AU" dirty="0"/>
          </a:p>
          <a:p>
            <a:pPr>
              <a:defRPr/>
            </a:pPr>
            <a:r>
              <a:rPr lang="en-US" altLang="en-AU" dirty="0"/>
              <a:t>If contact with DR TB, determine drug-susceptibility result and current treatment for that index case.</a:t>
            </a:r>
            <a:endParaRPr lang="en-AU" altLang="en-A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2AA4-431B-44C0-686A-A2FAF4148D4E}"/>
              </a:ext>
            </a:extLst>
          </p:cNvPr>
          <p:cNvSpPr>
            <a:spLocks noGrp="1"/>
          </p:cNvSpPr>
          <p:nvPr>
            <p:ph type="title"/>
          </p:nvPr>
        </p:nvSpPr>
        <p:spPr/>
        <p:txBody>
          <a:bodyPr>
            <a:normAutofit fontScale="90000"/>
          </a:bodyPr>
          <a:lstStyle/>
          <a:p>
            <a:r>
              <a:rPr lang="en-ZA" dirty="0"/>
              <a:t>Diagnosis of tuberculosis in children and adolescents</a:t>
            </a:r>
            <a:endParaRPr lang="en-GB" dirty="0"/>
          </a:p>
        </p:txBody>
      </p:sp>
      <p:pic>
        <p:nvPicPr>
          <p:cNvPr id="5" name="Picture 4" descr="A puzzle pieces of different colors&#10;&#10;Description automatically generated">
            <a:extLst>
              <a:ext uri="{FF2B5EF4-FFF2-40B4-BE49-F238E27FC236}">
                <a16:creationId xmlns:a16="http://schemas.microsoft.com/office/drawing/2014/main" id="{55AD8907-0911-06D5-D978-D094F761D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273" y="1385671"/>
            <a:ext cx="4481945" cy="4481945"/>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C25EA0F-16B2-76A3-FB0F-FD272CA30DAC}"/>
              </a:ext>
            </a:extLst>
          </p:cNvPr>
          <p:cNvSpPr txBox="1"/>
          <p:nvPr/>
        </p:nvSpPr>
        <p:spPr>
          <a:xfrm>
            <a:off x="3676648" y="1724213"/>
            <a:ext cx="1152525" cy="646331"/>
          </a:xfrm>
          <a:prstGeom prst="rect">
            <a:avLst/>
          </a:prstGeom>
          <a:noFill/>
        </p:spPr>
        <p:txBody>
          <a:bodyPr wrap="square" rtlCol="0">
            <a:spAutoFit/>
          </a:bodyPr>
          <a:lstStyle/>
          <a:p>
            <a:pPr algn="ctr"/>
            <a:r>
              <a:rPr lang="en-ZA" b="1" dirty="0">
                <a:solidFill>
                  <a:schemeClr val="bg2"/>
                </a:solidFill>
              </a:rPr>
              <a:t>Clinical history</a:t>
            </a:r>
            <a:endParaRPr lang="en-GB" b="1" dirty="0">
              <a:solidFill>
                <a:schemeClr val="bg2"/>
              </a:solidFill>
            </a:endParaRPr>
          </a:p>
        </p:txBody>
      </p:sp>
      <p:sp>
        <p:nvSpPr>
          <p:cNvPr id="8" name="TextBox 7">
            <a:extLst>
              <a:ext uri="{FF2B5EF4-FFF2-40B4-BE49-F238E27FC236}">
                <a16:creationId xmlns:a16="http://schemas.microsoft.com/office/drawing/2014/main" id="{D05892BF-8B0D-2F3A-85EE-6F290353D044}"/>
              </a:ext>
            </a:extLst>
          </p:cNvPr>
          <p:cNvSpPr txBox="1"/>
          <p:nvPr/>
        </p:nvSpPr>
        <p:spPr>
          <a:xfrm>
            <a:off x="5359545" y="1693235"/>
            <a:ext cx="1152525" cy="646331"/>
          </a:xfrm>
          <a:prstGeom prst="rect">
            <a:avLst/>
          </a:prstGeom>
          <a:noFill/>
        </p:spPr>
        <p:txBody>
          <a:bodyPr wrap="square" rtlCol="0">
            <a:spAutoFit/>
          </a:bodyPr>
          <a:lstStyle/>
          <a:p>
            <a:pPr algn="ctr"/>
            <a:r>
              <a:rPr lang="en-ZA" b="1" dirty="0">
                <a:solidFill>
                  <a:schemeClr val="accent3">
                    <a:lumMod val="50000"/>
                  </a:schemeClr>
                </a:solidFill>
              </a:rPr>
              <a:t>Contact </a:t>
            </a:r>
          </a:p>
          <a:p>
            <a:pPr algn="ctr"/>
            <a:r>
              <a:rPr lang="en-ZA" b="1" dirty="0">
                <a:solidFill>
                  <a:schemeClr val="accent3">
                    <a:lumMod val="50000"/>
                  </a:schemeClr>
                </a:solidFill>
              </a:rPr>
              <a:t>history </a:t>
            </a:r>
            <a:endParaRPr lang="en-GB" b="1" dirty="0">
              <a:solidFill>
                <a:schemeClr val="accent3">
                  <a:lumMod val="50000"/>
                </a:schemeClr>
              </a:solidFill>
            </a:endParaRPr>
          </a:p>
        </p:txBody>
      </p:sp>
      <p:sp>
        <p:nvSpPr>
          <p:cNvPr id="9" name="TextBox 8">
            <a:extLst>
              <a:ext uri="{FF2B5EF4-FFF2-40B4-BE49-F238E27FC236}">
                <a16:creationId xmlns:a16="http://schemas.microsoft.com/office/drawing/2014/main" id="{E94895FF-B826-014C-2D8C-6D729E2F4B02}"/>
              </a:ext>
            </a:extLst>
          </p:cNvPr>
          <p:cNvSpPr txBox="1"/>
          <p:nvPr/>
        </p:nvSpPr>
        <p:spPr>
          <a:xfrm>
            <a:off x="6614357" y="1700896"/>
            <a:ext cx="1418576" cy="646331"/>
          </a:xfrm>
          <a:prstGeom prst="rect">
            <a:avLst/>
          </a:prstGeom>
          <a:noFill/>
        </p:spPr>
        <p:txBody>
          <a:bodyPr wrap="square" rtlCol="0">
            <a:spAutoFit/>
          </a:bodyPr>
          <a:lstStyle/>
          <a:p>
            <a:pPr algn="ctr"/>
            <a:r>
              <a:rPr lang="en-ZA" b="1" dirty="0">
                <a:solidFill>
                  <a:schemeClr val="bg2"/>
                </a:solidFill>
              </a:rPr>
              <a:t>Clinical </a:t>
            </a:r>
          </a:p>
          <a:p>
            <a:pPr algn="ctr"/>
            <a:r>
              <a:rPr lang="en-ZA" b="1" dirty="0">
                <a:solidFill>
                  <a:schemeClr val="bg2"/>
                </a:solidFill>
              </a:rPr>
              <a:t>exam</a:t>
            </a:r>
            <a:endParaRPr lang="en-GB" b="1" dirty="0">
              <a:solidFill>
                <a:schemeClr val="bg2"/>
              </a:solidFill>
            </a:endParaRPr>
          </a:p>
        </p:txBody>
      </p:sp>
      <p:sp>
        <p:nvSpPr>
          <p:cNvPr id="10" name="TextBox 9">
            <a:extLst>
              <a:ext uri="{FF2B5EF4-FFF2-40B4-BE49-F238E27FC236}">
                <a16:creationId xmlns:a16="http://schemas.microsoft.com/office/drawing/2014/main" id="{6E24C8A4-BFCC-590C-A66F-1D1B87A49F3E}"/>
              </a:ext>
            </a:extLst>
          </p:cNvPr>
          <p:cNvSpPr txBox="1"/>
          <p:nvPr/>
        </p:nvSpPr>
        <p:spPr>
          <a:xfrm>
            <a:off x="3587460" y="3429000"/>
            <a:ext cx="1330903" cy="369332"/>
          </a:xfrm>
          <a:prstGeom prst="rect">
            <a:avLst/>
          </a:prstGeom>
          <a:noFill/>
        </p:spPr>
        <p:txBody>
          <a:bodyPr wrap="square" rtlCol="0">
            <a:spAutoFit/>
          </a:bodyPr>
          <a:lstStyle/>
          <a:p>
            <a:pPr algn="ctr"/>
            <a:r>
              <a:rPr lang="en-ZA" b="1" dirty="0">
                <a:solidFill>
                  <a:schemeClr val="bg2"/>
                </a:solidFill>
              </a:rPr>
              <a:t>TST or IGRA</a:t>
            </a:r>
            <a:endParaRPr lang="en-GB" b="1" dirty="0">
              <a:solidFill>
                <a:schemeClr val="bg2"/>
              </a:solidFill>
            </a:endParaRPr>
          </a:p>
        </p:txBody>
      </p:sp>
      <p:sp>
        <p:nvSpPr>
          <p:cNvPr id="11" name="TextBox 10">
            <a:extLst>
              <a:ext uri="{FF2B5EF4-FFF2-40B4-BE49-F238E27FC236}">
                <a16:creationId xmlns:a16="http://schemas.microsoft.com/office/drawing/2014/main" id="{9FD28E6C-CC46-5226-F10C-8986A8B4DEFB}"/>
              </a:ext>
            </a:extLst>
          </p:cNvPr>
          <p:cNvSpPr txBox="1"/>
          <p:nvPr/>
        </p:nvSpPr>
        <p:spPr>
          <a:xfrm>
            <a:off x="5162982" y="3429000"/>
            <a:ext cx="1152525" cy="369332"/>
          </a:xfrm>
          <a:prstGeom prst="rect">
            <a:avLst/>
          </a:prstGeom>
          <a:noFill/>
        </p:spPr>
        <p:txBody>
          <a:bodyPr wrap="square" rtlCol="0">
            <a:spAutoFit/>
          </a:bodyPr>
          <a:lstStyle/>
          <a:p>
            <a:pPr algn="ctr"/>
            <a:r>
              <a:rPr lang="en-ZA" b="1" dirty="0">
                <a:solidFill>
                  <a:schemeClr val="bg2"/>
                </a:solidFill>
              </a:rPr>
              <a:t>CXR</a:t>
            </a:r>
            <a:endParaRPr lang="en-GB" b="1" dirty="0">
              <a:solidFill>
                <a:schemeClr val="bg2"/>
              </a:solidFill>
            </a:endParaRPr>
          </a:p>
        </p:txBody>
      </p:sp>
      <p:sp>
        <p:nvSpPr>
          <p:cNvPr id="12" name="TextBox 11">
            <a:extLst>
              <a:ext uri="{FF2B5EF4-FFF2-40B4-BE49-F238E27FC236}">
                <a16:creationId xmlns:a16="http://schemas.microsoft.com/office/drawing/2014/main" id="{BE41E6D9-8A35-134D-B373-202AEAFA9194}"/>
              </a:ext>
            </a:extLst>
          </p:cNvPr>
          <p:cNvSpPr txBox="1"/>
          <p:nvPr/>
        </p:nvSpPr>
        <p:spPr>
          <a:xfrm>
            <a:off x="6697376" y="3166159"/>
            <a:ext cx="1152525" cy="646331"/>
          </a:xfrm>
          <a:prstGeom prst="rect">
            <a:avLst/>
          </a:prstGeom>
          <a:noFill/>
        </p:spPr>
        <p:txBody>
          <a:bodyPr wrap="square" rtlCol="0">
            <a:spAutoFit/>
          </a:bodyPr>
          <a:lstStyle/>
          <a:p>
            <a:pPr algn="ctr"/>
            <a:r>
              <a:rPr lang="en-ZA" b="1" dirty="0">
                <a:solidFill>
                  <a:schemeClr val="bg2"/>
                </a:solidFill>
              </a:rPr>
              <a:t>Other imaging </a:t>
            </a:r>
            <a:endParaRPr lang="en-GB" b="1" dirty="0">
              <a:solidFill>
                <a:schemeClr val="bg2"/>
              </a:solidFill>
            </a:endParaRPr>
          </a:p>
        </p:txBody>
      </p:sp>
      <p:sp>
        <p:nvSpPr>
          <p:cNvPr id="13" name="TextBox 12">
            <a:extLst>
              <a:ext uri="{FF2B5EF4-FFF2-40B4-BE49-F238E27FC236}">
                <a16:creationId xmlns:a16="http://schemas.microsoft.com/office/drawing/2014/main" id="{059BE928-86A2-B9D9-C0B3-42C7BFE56AE8}"/>
              </a:ext>
            </a:extLst>
          </p:cNvPr>
          <p:cNvSpPr txBox="1"/>
          <p:nvPr/>
        </p:nvSpPr>
        <p:spPr>
          <a:xfrm>
            <a:off x="3471645" y="4726205"/>
            <a:ext cx="1049555" cy="646331"/>
          </a:xfrm>
          <a:prstGeom prst="rect">
            <a:avLst/>
          </a:prstGeom>
          <a:noFill/>
        </p:spPr>
        <p:txBody>
          <a:bodyPr wrap="square" rtlCol="0">
            <a:spAutoFit/>
          </a:bodyPr>
          <a:lstStyle/>
          <a:p>
            <a:pPr algn="ctr"/>
            <a:r>
              <a:rPr lang="en-ZA" b="1" dirty="0">
                <a:solidFill>
                  <a:schemeClr val="accent3">
                    <a:lumMod val="50000"/>
                  </a:schemeClr>
                </a:solidFill>
              </a:rPr>
              <a:t>Micro-biology</a:t>
            </a:r>
            <a:endParaRPr lang="en-GB" b="1" dirty="0">
              <a:solidFill>
                <a:schemeClr val="accent3">
                  <a:lumMod val="50000"/>
                </a:schemeClr>
              </a:solidFill>
            </a:endParaRPr>
          </a:p>
        </p:txBody>
      </p:sp>
      <p:sp>
        <p:nvSpPr>
          <p:cNvPr id="14" name="TextBox 13">
            <a:extLst>
              <a:ext uri="{FF2B5EF4-FFF2-40B4-BE49-F238E27FC236}">
                <a16:creationId xmlns:a16="http://schemas.microsoft.com/office/drawing/2014/main" id="{67E35115-B931-8E2E-8AF3-9D467189D2C1}"/>
              </a:ext>
            </a:extLst>
          </p:cNvPr>
          <p:cNvSpPr txBox="1"/>
          <p:nvPr/>
        </p:nvSpPr>
        <p:spPr>
          <a:xfrm>
            <a:off x="5166446" y="4833938"/>
            <a:ext cx="1152525" cy="830997"/>
          </a:xfrm>
          <a:prstGeom prst="rect">
            <a:avLst/>
          </a:prstGeom>
          <a:noFill/>
        </p:spPr>
        <p:txBody>
          <a:bodyPr wrap="square" rtlCol="0">
            <a:spAutoFit/>
          </a:bodyPr>
          <a:lstStyle/>
          <a:p>
            <a:pPr algn="ctr"/>
            <a:r>
              <a:rPr lang="en-ZA" sz="1600" b="1" dirty="0">
                <a:solidFill>
                  <a:schemeClr val="accent3">
                    <a:lumMod val="50000"/>
                  </a:schemeClr>
                </a:solidFill>
              </a:rPr>
              <a:t>Course of antibiotics and review</a:t>
            </a:r>
            <a:endParaRPr lang="en-GB" sz="1600" b="1" dirty="0">
              <a:solidFill>
                <a:schemeClr val="accent3">
                  <a:lumMod val="50000"/>
                </a:schemeClr>
              </a:solidFill>
            </a:endParaRPr>
          </a:p>
        </p:txBody>
      </p:sp>
      <p:sp>
        <p:nvSpPr>
          <p:cNvPr id="15" name="TextBox 14">
            <a:extLst>
              <a:ext uri="{FF2B5EF4-FFF2-40B4-BE49-F238E27FC236}">
                <a16:creationId xmlns:a16="http://schemas.microsoft.com/office/drawing/2014/main" id="{D4C06C0F-1BA3-3C42-E154-115E47D43D25}"/>
              </a:ext>
            </a:extLst>
          </p:cNvPr>
          <p:cNvSpPr txBox="1"/>
          <p:nvPr/>
        </p:nvSpPr>
        <p:spPr>
          <a:xfrm>
            <a:off x="6741967" y="4833938"/>
            <a:ext cx="1152525" cy="369332"/>
          </a:xfrm>
          <a:prstGeom prst="rect">
            <a:avLst/>
          </a:prstGeom>
          <a:noFill/>
        </p:spPr>
        <p:txBody>
          <a:bodyPr wrap="square" rtlCol="0">
            <a:spAutoFit/>
          </a:bodyPr>
          <a:lstStyle/>
          <a:p>
            <a:pPr algn="ctr"/>
            <a:r>
              <a:rPr lang="en-ZA" b="1" dirty="0">
                <a:solidFill>
                  <a:schemeClr val="bg2"/>
                </a:solidFill>
              </a:rPr>
              <a:t>Refer</a:t>
            </a:r>
            <a:endParaRPr lang="en-GB" b="1" dirty="0">
              <a:solidFill>
                <a:schemeClr val="bg2"/>
              </a:solidFill>
            </a:endParaRPr>
          </a:p>
        </p:txBody>
      </p:sp>
      <p:sp>
        <p:nvSpPr>
          <p:cNvPr id="16" name="TextBox 15">
            <a:extLst>
              <a:ext uri="{FF2B5EF4-FFF2-40B4-BE49-F238E27FC236}">
                <a16:creationId xmlns:a16="http://schemas.microsoft.com/office/drawing/2014/main" id="{914A8C2A-81E5-CBEC-3CC1-9D7DBF3FA881}"/>
              </a:ext>
            </a:extLst>
          </p:cNvPr>
          <p:cNvSpPr txBox="1"/>
          <p:nvPr/>
        </p:nvSpPr>
        <p:spPr>
          <a:xfrm>
            <a:off x="3498273" y="5110926"/>
            <a:ext cx="1152525" cy="523220"/>
          </a:xfrm>
          <a:prstGeom prst="rect">
            <a:avLst/>
          </a:prstGeom>
          <a:noFill/>
        </p:spPr>
        <p:txBody>
          <a:bodyPr wrap="square" rtlCol="0">
            <a:spAutoFit/>
          </a:bodyPr>
          <a:lstStyle/>
          <a:p>
            <a:pPr algn="ctr"/>
            <a:r>
              <a:rPr lang="en-ZA" sz="1400" b="1" dirty="0">
                <a:solidFill>
                  <a:schemeClr val="accent3">
                    <a:lumMod val="50000"/>
                  </a:schemeClr>
                </a:solidFill>
              </a:rPr>
              <a:t> </a:t>
            </a:r>
          </a:p>
          <a:p>
            <a:pPr algn="ctr"/>
            <a:r>
              <a:rPr lang="en-ZA" sz="1400" b="1" dirty="0">
                <a:solidFill>
                  <a:schemeClr val="accent3">
                    <a:lumMod val="50000"/>
                  </a:schemeClr>
                </a:solidFill>
              </a:rPr>
              <a:t>(if available)</a:t>
            </a:r>
            <a:endParaRPr lang="en-GB" sz="1400" b="1" dirty="0">
              <a:solidFill>
                <a:schemeClr val="accent3">
                  <a:lumMod val="50000"/>
                </a:schemeClr>
              </a:solidFill>
            </a:endParaRPr>
          </a:p>
        </p:txBody>
      </p:sp>
      <p:sp>
        <p:nvSpPr>
          <p:cNvPr id="17" name="TextBox 16">
            <a:extLst>
              <a:ext uri="{FF2B5EF4-FFF2-40B4-BE49-F238E27FC236}">
                <a16:creationId xmlns:a16="http://schemas.microsoft.com/office/drawing/2014/main" id="{C3A5D182-772F-3885-4B69-CF3720A1CCAC}"/>
              </a:ext>
            </a:extLst>
          </p:cNvPr>
          <p:cNvSpPr txBox="1"/>
          <p:nvPr/>
        </p:nvSpPr>
        <p:spPr>
          <a:xfrm>
            <a:off x="695325" y="6114990"/>
            <a:ext cx="10656888"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GB" sz="1000" dirty="0"/>
              <a:t>H. Simon Schaaf, Ben J. Marais, Isabel Carvalho, James A. Seddon. Challenges in childhood tuberculosis. </a:t>
            </a:r>
            <a:r>
              <a:rPr lang="en-GB" sz="1000" dirty="0" err="1"/>
              <a:t>Eur</a:t>
            </a:r>
            <a:r>
              <a:rPr lang="en-GB" sz="1000" dirty="0"/>
              <a:t> Respir </a:t>
            </a:r>
            <a:r>
              <a:rPr lang="en-GB" sz="1000" dirty="0" err="1"/>
              <a:t>Monogr</a:t>
            </a:r>
            <a:r>
              <a:rPr lang="en-GB" sz="1000" dirty="0"/>
              <a:t> 2018; 82: 234-262</a:t>
            </a:r>
          </a:p>
        </p:txBody>
      </p:sp>
    </p:spTree>
    <p:extLst>
      <p:ext uri="{BB962C8B-B14F-4D97-AF65-F5344CB8AC3E}">
        <p14:creationId xmlns:p14="http://schemas.microsoft.com/office/powerpoint/2010/main" val="956726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60E92-0014-FC44-AAAF-F935FB9438F9}"/>
              </a:ext>
            </a:extLst>
          </p:cNvPr>
          <p:cNvSpPr>
            <a:spLocks noGrp="1"/>
          </p:cNvSpPr>
          <p:nvPr>
            <p:ph type="title"/>
          </p:nvPr>
        </p:nvSpPr>
        <p:spPr>
          <a:xfrm>
            <a:off x="695325" y="1381127"/>
            <a:ext cx="10656888" cy="2657473"/>
          </a:xfrm>
        </p:spPr>
        <p:txBody>
          <a:bodyPr>
            <a:normAutofit/>
          </a:bodyPr>
          <a:lstStyle/>
          <a:p>
            <a:r>
              <a:rPr lang="en-ZA" sz="5400" dirty="0"/>
              <a:t>Clinical presentation</a:t>
            </a:r>
            <a:br>
              <a:rPr lang="en-ZA" sz="5400" dirty="0"/>
            </a:br>
            <a:r>
              <a:rPr lang="en-ZA" sz="5400" dirty="0"/>
              <a:t> and </a:t>
            </a:r>
            <a:br>
              <a:rPr lang="en-ZA" sz="5400" dirty="0"/>
            </a:br>
            <a:r>
              <a:rPr lang="en-ZA" sz="5400" dirty="0"/>
              <a:t>assessment</a:t>
            </a:r>
          </a:p>
        </p:txBody>
      </p:sp>
    </p:spTree>
    <p:extLst>
      <p:ext uri="{BB962C8B-B14F-4D97-AF65-F5344CB8AC3E}">
        <p14:creationId xmlns:p14="http://schemas.microsoft.com/office/powerpoint/2010/main" val="1041720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4B03EE-89C6-5DE6-BF85-B903CC51E37D}"/>
              </a:ext>
            </a:extLst>
          </p:cNvPr>
          <p:cNvSpPr/>
          <p:nvPr/>
        </p:nvSpPr>
        <p:spPr>
          <a:xfrm>
            <a:off x="8674101" y="2082798"/>
            <a:ext cx="2678112" cy="3398839"/>
          </a:xfrm>
          <a:prstGeom prst="roundRect">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2">
            <a:extLst>
              <a:ext uri="{FF2B5EF4-FFF2-40B4-BE49-F238E27FC236}">
                <a16:creationId xmlns:a16="http://schemas.microsoft.com/office/drawing/2014/main" id="{94BFD0CE-DCC6-3246-A3CE-CE37B7EE102E}"/>
              </a:ext>
            </a:extLst>
          </p:cNvPr>
          <p:cNvSpPr>
            <a:spLocks noGrp="1"/>
          </p:cNvSpPr>
          <p:nvPr>
            <p:ph type="title"/>
          </p:nvPr>
        </p:nvSpPr>
        <p:spPr/>
        <p:txBody>
          <a:bodyPr>
            <a:noAutofit/>
          </a:bodyPr>
          <a:lstStyle/>
          <a:p>
            <a:r>
              <a:rPr lang="en-US" altLang="en-AU" dirty="0"/>
              <a:t>Screening or assessing for presumptive TB</a:t>
            </a:r>
            <a:endParaRPr lang="en-AU" altLang="en-AU" dirty="0"/>
          </a:p>
        </p:txBody>
      </p:sp>
      <p:sp>
        <p:nvSpPr>
          <p:cNvPr id="2" name="Content Placeholder 1">
            <a:extLst>
              <a:ext uri="{FF2B5EF4-FFF2-40B4-BE49-F238E27FC236}">
                <a16:creationId xmlns:a16="http://schemas.microsoft.com/office/drawing/2014/main" id="{1DAE26C9-F473-B24A-BFF8-4DCDBDE7E344}"/>
              </a:ext>
            </a:extLst>
          </p:cNvPr>
          <p:cNvSpPr>
            <a:spLocks noGrp="1"/>
          </p:cNvSpPr>
          <p:nvPr>
            <p:ph type="body" sz="quarter" idx="10"/>
          </p:nvPr>
        </p:nvSpPr>
        <p:spPr>
          <a:xfrm>
            <a:off x="695325" y="2082799"/>
            <a:ext cx="7635875" cy="3794125"/>
          </a:xfrm>
        </p:spPr>
        <p:txBody>
          <a:bodyPr>
            <a:normAutofit/>
          </a:bodyPr>
          <a:lstStyle/>
          <a:p>
            <a:pPr>
              <a:defRPr/>
            </a:pPr>
            <a:r>
              <a:rPr lang="en-US" sz="2400" dirty="0"/>
              <a:t>Common TB-related symptoms in all ages are:</a:t>
            </a:r>
          </a:p>
          <a:p>
            <a:pPr lvl="1">
              <a:defRPr/>
            </a:pPr>
            <a:r>
              <a:rPr lang="en-US" sz="2000" dirty="0"/>
              <a:t>Cough </a:t>
            </a:r>
          </a:p>
          <a:p>
            <a:pPr lvl="1">
              <a:defRPr/>
            </a:pPr>
            <a:r>
              <a:rPr lang="en-US" sz="2000" dirty="0"/>
              <a:t>Fever </a:t>
            </a:r>
          </a:p>
          <a:p>
            <a:pPr lvl="1">
              <a:defRPr/>
            </a:pPr>
            <a:r>
              <a:rPr lang="en-US" sz="2000" dirty="0"/>
              <a:t>Weight loss, poor weight gain or failure to thrive</a:t>
            </a:r>
          </a:p>
          <a:p>
            <a:pPr lvl="1">
              <a:defRPr/>
            </a:pPr>
            <a:r>
              <a:rPr lang="en-US" sz="2000" dirty="0"/>
              <a:t>Fatigue or reduced playfulness or activity</a:t>
            </a:r>
          </a:p>
          <a:p>
            <a:pPr lvl="1">
              <a:defRPr/>
            </a:pPr>
            <a:r>
              <a:rPr lang="en-US" sz="2000" dirty="0"/>
              <a:t>Night sweats or haemoptysis possible, especially in older ages</a:t>
            </a:r>
          </a:p>
          <a:p>
            <a:pPr>
              <a:defRPr/>
            </a:pPr>
            <a:endParaRPr lang="en-US" sz="2800" dirty="0"/>
          </a:p>
          <a:p>
            <a:pPr>
              <a:defRPr/>
            </a:pPr>
            <a:endParaRPr lang="en-US" sz="2800" dirty="0"/>
          </a:p>
          <a:p>
            <a:pPr>
              <a:defRPr/>
            </a:pPr>
            <a:r>
              <a:rPr lang="en-US" sz="2400" dirty="0"/>
              <a:t>Recent close/household contact with a person with TB should trigger assessment for TB</a:t>
            </a:r>
          </a:p>
        </p:txBody>
      </p:sp>
      <p:sp>
        <p:nvSpPr>
          <p:cNvPr id="3" name="TextBox 2">
            <a:extLst>
              <a:ext uri="{FF2B5EF4-FFF2-40B4-BE49-F238E27FC236}">
                <a16:creationId xmlns:a16="http://schemas.microsoft.com/office/drawing/2014/main" id="{054A0C44-2658-9BCF-EB73-32F88577A159}"/>
              </a:ext>
            </a:extLst>
          </p:cNvPr>
          <p:cNvSpPr txBox="1"/>
          <p:nvPr/>
        </p:nvSpPr>
        <p:spPr>
          <a:xfrm>
            <a:off x="1054100" y="4037062"/>
            <a:ext cx="5854700" cy="400110"/>
          </a:xfrm>
          <a:prstGeom prst="rect">
            <a:avLst/>
          </a:prstGeom>
          <a:solidFill>
            <a:srgbClr val="02235D">
              <a:alpha val="40000"/>
            </a:srgbClr>
          </a:solidFill>
        </p:spPr>
        <p:txBody>
          <a:bodyPr wrap="square" rtlCol="0">
            <a:spAutoFit/>
          </a:bodyPr>
          <a:lstStyle/>
          <a:p>
            <a:pPr algn="ctr"/>
            <a:r>
              <a:rPr lang="en-US" sz="2000" b="1" dirty="0">
                <a:solidFill>
                  <a:srgbClr val="02235D"/>
                </a:solidFill>
              </a:rPr>
              <a:t>Presentation may be acute in young children.</a:t>
            </a:r>
            <a:endParaRPr lang="en-GB" sz="2000" b="1" dirty="0">
              <a:solidFill>
                <a:srgbClr val="02235D"/>
              </a:solidFill>
            </a:endParaRPr>
          </a:p>
        </p:txBody>
      </p:sp>
      <p:sp>
        <p:nvSpPr>
          <p:cNvPr id="8" name="TextBox 7">
            <a:extLst>
              <a:ext uri="{FF2B5EF4-FFF2-40B4-BE49-F238E27FC236}">
                <a16:creationId xmlns:a16="http://schemas.microsoft.com/office/drawing/2014/main" id="{EC3CBB53-7E11-C39E-DF11-190A1E558265}"/>
              </a:ext>
            </a:extLst>
          </p:cNvPr>
          <p:cNvSpPr txBox="1"/>
          <p:nvPr/>
        </p:nvSpPr>
        <p:spPr>
          <a:xfrm>
            <a:off x="8841388" y="2351056"/>
            <a:ext cx="2343537" cy="2862322"/>
          </a:xfrm>
          <a:prstGeom prst="rect">
            <a:avLst/>
          </a:prstGeom>
          <a:noFill/>
        </p:spPr>
        <p:txBody>
          <a:bodyPr wrap="square" rtlCol="0">
            <a:spAutoFit/>
          </a:bodyPr>
          <a:lstStyle/>
          <a:p>
            <a:pPr algn="ctr"/>
            <a:r>
              <a:rPr lang="en-US" sz="2000" b="1" dirty="0">
                <a:solidFill>
                  <a:schemeClr val="bg2"/>
                </a:solidFill>
              </a:rPr>
              <a:t>The presence of any one of these </a:t>
            </a:r>
            <a:r>
              <a:rPr lang="en-US" sz="2000" b="1" dirty="0">
                <a:solidFill>
                  <a:srgbClr val="FFC000"/>
                </a:solidFill>
              </a:rPr>
              <a:t>symptoms</a:t>
            </a:r>
            <a:r>
              <a:rPr lang="en-US" sz="2000" b="1" dirty="0">
                <a:solidFill>
                  <a:schemeClr val="bg2"/>
                </a:solidFill>
              </a:rPr>
              <a:t>, or </a:t>
            </a:r>
            <a:r>
              <a:rPr lang="en-US" sz="2000" b="1" dirty="0">
                <a:solidFill>
                  <a:srgbClr val="FFC000"/>
                </a:solidFill>
              </a:rPr>
              <a:t>exposure</a:t>
            </a:r>
            <a:r>
              <a:rPr lang="en-US" sz="2000" b="1" dirty="0">
                <a:solidFill>
                  <a:schemeClr val="bg2"/>
                </a:solidFill>
              </a:rPr>
              <a:t> to a person with TB, is considered a </a:t>
            </a:r>
            <a:r>
              <a:rPr lang="en-US" sz="2000" b="1" dirty="0">
                <a:solidFill>
                  <a:srgbClr val="FFC000"/>
                </a:solidFill>
              </a:rPr>
              <a:t>positive screen </a:t>
            </a:r>
            <a:r>
              <a:rPr lang="en-US" sz="2000" b="1" dirty="0">
                <a:solidFill>
                  <a:schemeClr val="bg2"/>
                </a:solidFill>
              </a:rPr>
              <a:t>and should prompt further evaluation. </a:t>
            </a:r>
            <a:endParaRPr lang="en-GB" sz="2000" b="1" dirty="0">
              <a:solidFill>
                <a:schemeClr val="bg2"/>
              </a:solidFill>
            </a:endParaRPr>
          </a:p>
        </p:txBody>
      </p:sp>
      <p:sp>
        <p:nvSpPr>
          <p:cNvPr id="9" name="Content Placeholder 1">
            <a:extLst>
              <a:ext uri="{FF2B5EF4-FFF2-40B4-BE49-F238E27FC236}">
                <a16:creationId xmlns:a16="http://schemas.microsoft.com/office/drawing/2014/main" id="{22A2126F-9C6C-3427-1493-E65130845C19}"/>
              </a:ext>
            </a:extLst>
          </p:cNvPr>
          <p:cNvSpPr txBox="1">
            <a:spLocks/>
          </p:cNvSpPr>
          <p:nvPr/>
        </p:nvSpPr>
        <p:spPr>
          <a:xfrm>
            <a:off x="695325" y="1376363"/>
            <a:ext cx="10656888" cy="4500562"/>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defRPr/>
            </a:pPr>
            <a:r>
              <a:rPr lang="en-US" sz="2800" b="1" dirty="0"/>
              <a:t>Ask about symptoms and history of contact with a person with TB:</a:t>
            </a:r>
            <a:endParaRPr lang="en-US" sz="2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2">
            <a:extLst>
              <a:ext uri="{FF2B5EF4-FFF2-40B4-BE49-F238E27FC236}">
                <a16:creationId xmlns:a16="http://schemas.microsoft.com/office/drawing/2014/main" id="{B2B78FE7-5B0C-ED43-80EE-84A886B51CBD}"/>
              </a:ext>
            </a:extLst>
          </p:cNvPr>
          <p:cNvSpPr>
            <a:spLocks noGrp="1"/>
          </p:cNvSpPr>
          <p:nvPr>
            <p:ph type="title"/>
          </p:nvPr>
        </p:nvSpPr>
        <p:spPr/>
        <p:txBody>
          <a:bodyPr>
            <a:normAutofit/>
          </a:bodyPr>
          <a:lstStyle/>
          <a:p>
            <a:r>
              <a:rPr lang="en-US" altLang="en-AU" dirty="0"/>
              <a:t>Cough pattern</a:t>
            </a:r>
            <a:endParaRPr lang="en-AU" altLang="en-AU" dirty="0"/>
          </a:p>
        </p:txBody>
      </p:sp>
      <p:pic>
        <p:nvPicPr>
          <p:cNvPr id="22530" name="Content Placeholder 4">
            <a:extLst>
              <a:ext uri="{FF2B5EF4-FFF2-40B4-BE49-F238E27FC236}">
                <a16:creationId xmlns:a16="http://schemas.microsoft.com/office/drawing/2014/main" id="{7CF1FF30-D2D9-1241-A976-C67B62A19BE3}"/>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7098" b="16265"/>
          <a:stretch/>
        </p:blipFill>
        <p:spPr>
          <a:xfrm>
            <a:off x="2794000" y="1388269"/>
            <a:ext cx="7298906" cy="4192588"/>
          </a:xfrm>
          <a:ln>
            <a:noFill/>
            <a:miter lim="800000"/>
            <a:headEnd/>
            <a:tailEnd/>
          </a:ln>
        </p:spPr>
      </p:pic>
      <p:sp>
        <p:nvSpPr>
          <p:cNvPr id="6" name="Arrow: Down 5">
            <a:extLst>
              <a:ext uri="{FF2B5EF4-FFF2-40B4-BE49-F238E27FC236}">
                <a16:creationId xmlns:a16="http://schemas.microsoft.com/office/drawing/2014/main" id="{8AE17CF5-A040-4B35-9F4B-438BC70EE1DB}"/>
              </a:ext>
            </a:extLst>
          </p:cNvPr>
          <p:cNvSpPr/>
          <p:nvPr/>
        </p:nvSpPr>
        <p:spPr>
          <a:xfrm>
            <a:off x="5905501" y="2586950"/>
            <a:ext cx="398092" cy="1575630"/>
          </a:xfrm>
          <a:prstGeom prst="downArrow">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4103A57E-E173-2DBC-7D2A-22630BDB5C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227" y="574149"/>
            <a:ext cx="2595181" cy="2580913"/>
          </a:xfrm>
          <a:prstGeom prst="rect">
            <a:avLst/>
          </a:prstGeom>
        </p:spPr>
      </p:pic>
      <p:sp>
        <p:nvSpPr>
          <p:cNvPr id="3" name="TextBox 2">
            <a:extLst>
              <a:ext uri="{FF2B5EF4-FFF2-40B4-BE49-F238E27FC236}">
                <a16:creationId xmlns:a16="http://schemas.microsoft.com/office/drawing/2014/main" id="{033267BE-B521-558B-839A-F57D77AB925C}"/>
              </a:ext>
            </a:extLst>
          </p:cNvPr>
          <p:cNvSpPr txBox="1"/>
          <p:nvPr/>
        </p:nvSpPr>
        <p:spPr>
          <a:xfrm>
            <a:off x="266700" y="6394977"/>
            <a:ext cx="11734800" cy="246221"/>
          </a:xfrm>
          <a:prstGeom prst="rect">
            <a:avLst/>
          </a:prstGeom>
          <a:solidFill>
            <a:schemeClr val="bg2">
              <a:lumMod val="95000"/>
            </a:schemeClr>
          </a:solidFill>
          <a:effectLst>
            <a:outerShdw blurRad="50800" dist="38100" dir="2700000" algn="tl" rotWithShape="0">
              <a:prstClr val="black">
                <a:alpha val="40000"/>
              </a:prstClr>
            </a:outerShdw>
          </a:effectLst>
        </p:spPr>
        <p:txBody>
          <a:bodyPr wrap="square" rtlCol="0">
            <a:spAutoFit/>
          </a:bodyPr>
          <a:lstStyle/>
          <a:p>
            <a:r>
              <a:rPr lang="en-ZA" sz="1000" dirty="0"/>
              <a:t>Marais BJ, </a:t>
            </a:r>
            <a:r>
              <a:rPr lang="en-ZA" sz="1000" dirty="0" err="1"/>
              <a:t>Gie</a:t>
            </a:r>
            <a:r>
              <a:rPr lang="en-ZA" sz="1000" dirty="0"/>
              <a:t> RP, Schaaf HS. The natural history of childhood intra-thoracic tuberculosis: a critical review of literature from the pre-chemotherapy era. Int J </a:t>
            </a:r>
            <a:r>
              <a:rPr lang="en-ZA" sz="1000" dirty="0" err="1"/>
              <a:t>Tuberc</a:t>
            </a:r>
            <a:r>
              <a:rPr lang="en-ZA" sz="1000" dirty="0"/>
              <a:t> Lung Dis. 2004 Apr;8(4):392-402. PMID: 15141729.</a:t>
            </a:r>
          </a:p>
        </p:txBody>
      </p:sp>
      <p:sp>
        <p:nvSpPr>
          <p:cNvPr id="4" name="TextBox 3">
            <a:extLst>
              <a:ext uri="{FF2B5EF4-FFF2-40B4-BE49-F238E27FC236}">
                <a16:creationId xmlns:a16="http://schemas.microsoft.com/office/drawing/2014/main" id="{2100B0AB-97F3-5302-7B20-A115A05E5753}"/>
              </a:ext>
            </a:extLst>
          </p:cNvPr>
          <p:cNvSpPr txBox="1"/>
          <p:nvPr/>
        </p:nvSpPr>
        <p:spPr>
          <a:xfrm>
            <a:off x="4430343" y="5580857"/>
            <a:ext cx="3746500" cy="461665"/>
          </a:xfrm>
          <a:prstGeom prst="rect">
            <a:avLst/>
          </a:prstGeom>
          <a:noFill/>
        </p:spPr>
        <p:txBody>
          <a:bodyPr wrap="square" rtlCol="0">
            <a:spAutoFit/>
          </a:bodyPr>
          <a:lstStyle/>
          <a:p>
            <a:pPr algn="ctr"/>
            <a:r>
              <a:rPr lang="en-ZA" sz="2400" b="1" dirty="0"/>
              <a:t>Duration in weeks</a:t>
            </a:r>
          </a:p>
        </p:txBody>
      </p:sp>
      <p:sp>
        <p:nvSpPr>
          <p:cNvPr id="5" name="TextBox 4">
            <a:extLst>
              <a:ext uri="{FF2B5EF4-FFF2-40B4-BE49-F238E27FC236}">
                <a16:creationId xmlns:a16="http://schemas.microsoft.com/office/drawing/2014/main" id="{13CC4ADE-4EEB-E98F-97AC-6F0DE24C54C4}"/>
              </a:ext>
            </a:extLst>
          </p:cNvPr>
          <p:cNvSpPr txBox="1"/>
          <p:nvPr/>
        </p:nvSpPr>
        <p:spPr>
          <a:xfrm>
            <a:off x="796592" y="2935069"/>
            <a:ext cx="1519080" cy="830997"/>
          </a:xfrm>
          <a:prstGeom prst="rect">
            <a:avLst/>
          </a:prstGeom>
          <a:noFill/>
        </p:spPr>
        <p:txBody>
          <a:bodyPr wrap="square" rtlCol="0">
            <a:spAutoFit/>
          </a:bodyPr>
          <a:lstStyle/>
          <a:p>
            <a:pPr algn="ctr"/>
            <a:r>
              <a:rPr lang="en-ZA" sz="2400" b="1" dirty="0"/>
              <a:t>Intensity of cough </a:t>
            </a:r>
          </a:p>
        </p:txBody>
      </p:sp>
      <p:sp>
        <p:nvSpPr>
          <p:cNvPr id="8" name="Freeform: Shape 7">
            <a:extLst>
              <a:ext uri="{FF2B5EF4-FFF2-40B4-BE49-F238E27FC236}">
                <a16:creationId xmlns:a16="http://schemas.microsoft.com/office/drawing/2014/main" id="{CFDB3AF2-6824-CFBD-7D54-1F307F997146}"/>
              </a:ext>
            </a:extLst>
          </p:cNvPr>
          <p:cNvSpPr/>
          <p:nvPr/>
        </p:nvSpPr>
        <p:spPr>
          <a:xfrm>
            <a:off x="2863850" y="3473450"/>
            <a:ext cx="6896100" cy="1473200"/>
          </a:xfrm>
          <a:custGeom>
            <a:avLst/>
            <a:gdLst>
              <a:gd name="connsiteX0" fmla="*/ 0 w 6896100"/>
              <a:gd name="connsiteY0" fmla="*/ 1473200 h 1473200"/>
              <a:gd name="connsiteX1" fmla="*/ 317500 w 6896100"/>
              <a:gd name="connsiteY1" fmla="*/ 1327150 h 1473200"/>
              <a:gd name="connsiteX2" fmla="*/ 514350 w 6896100"/>
              <a:gd name="connsiteY2" fmla="*/ 1320800 h 1473200"/>
              <a:gd name="connsiteX3" fmla="*/ 882650 w 6896100"/>
              <a:gd name="connsiteY3" fmla="*/ 1143000 h 1473200"/>
              <a:gd name="connsiteX4" fmla="*/ 984250 w 6896100"/>
              <a:gd name="connsiteY4" fmla="*/ 1136650 h 1473200"/>
              <a:gd name="connsiteX5" fmla="*/ 1079500 w 6896100"/>
              <a:gd name="connsiteY5" fmla="*/ 1149350 h 1473200"/>
              <a:gd name="connsiteX6" fmla="*/ 1143000 w 6896100"/>
              <a:gd name="connsiteY6" fmla="*/ 1149350 h 1473200"/>
              <a:gd name="connsiteX7" fmla="*/ 1257300 w 6896100"/>
              <a:gd name="connsiteY7" fmla="*/ 1104900 h 1473200"/>
              <a:gd name="connsiteX8" fmla="*/ 1377950 w 6896100"/>
              <a:gd name="connsiteY8" fmla="*/ 1047750 h 1473200"/>
              <a:gd name="connsiteX9" fmla="*/ 1454150 w 6896100"/>
              <a:gd name="connsiteY9" fmla="*/ 977900 h 1473200"/>
              <a:gd name="connsiteX10" fmla="*/ 1593850 w 6896100"/>
              <a:gd name="connsiteY10" fmla="*/ 914400 h 1473200"/>
              <a:gd name="connsiteX11" fmla="*/ 1689100 w 6896100"/>
              <a:gd name="connsiteY11" fmla="*/ 927100 h 1473200"/>
              <a:gd name="connsiteX12" fmla="*/ 1803400 w 6896100"/>
              <a:gd name="connsiteY12" fmla="*/ 927100 h 1473200"/>
              <a:gd name="connsiteX13" fmla="*/ 1924050 w 6896100"/>
              <a:gd name="connsiteY13" fmla="*/ 933450 h 1473200"/>
              <a:gd name="connsiteX14" fmla="*/ 2089150 w 6896100"/>
              <a:gd name="connsiteY14" fmla="*/ 882650 h 1473200"/>
              <a:gd name="connsiteX15" fmla="*/ 2178050 w 6896100"/>
              <a:gd name="connsiteY15" fmla="*/ 844550 h 1473200"/>
              <a:gd name="connsiteX16" fmla="*/ 2247900 w 6896100"/>
              <a:gd name="connsiteY16" fmla="*/ 844550 h 1473200"/>
              <a:gd name="connsiteX17" fmla="*/ 2413000 w 6896100"/>
              <a:gd name="connsiteY17" fmla="*/ 850900 h 1473200"/>
              <a:gd name="connsiteX18" fmla="*/ 2546350 w 6896100"/>
              <a:gd name="connsiteY18" fmla="*/ 850900 h 1473200"/>
              <a:gd name="connsiteX19" fmla="*/ 2654300 w 6896100"/>
              <a:gd name="connsiteY19" fmla="*/ 863600 h 1473200"/>
              <a:gd name="connsiteX20" fmla="*/ 2692400 w 6896100"/>
              <a:gd name="connsiteY20" fmla="*/ 863600 h 1473200"/>
              <a:gd name="connsiteX21" fmla="*/ 2762250 w 6896100"/>
              <a:gd name="connsiteY21" fmla="*/ 831850 h 1473200"/>
              <a:gd name="connsiteX22" fmla="*/ 2863850 w 6896100"/>
              <a:gd name="connsiteY22" fmla="*/ 781050 h 1473200"/>
              <a:gd name="connsiteX23" fmla="*/ 2965450 w 6896100"/>
              <a:gd name="connsiteY23" fmla="*/ 742950 h 1473200"/>
              <a:gd name="connsiteX24" fmla="*/ 3073400 w 6896100"/>
              <a:gd name="connsiteY24" fmla="*/ 742950 h 1473200"/>
              <a:gd name="connsiteX25" fmla="*/ 3251200 w 6896100"/>
              <a:gd name="connsiteY25" fmla="*/ 762000 h 1473200"/>
              <a:gd name="connsiteX26" fmla="*/ 3321050 w 6896100"/>
              <a:gd name="connsiteY26" fmla="*/ 755650 h 1473200"/>
              <a:gd name="connsiteX27" fmla="*/ 3422650 w 6896100"/>
              <a:gd name="connsiteY27" fmla="*/ 711200 h 1473200"/>
              <a:gd name="connsiteX28" fmla="*/ 3498850 w 6896100"/>
              <a:gd name="connsiteY28" fmla="*/ 660400 h 1473200"/>
              <a:gd name="connsiteX29" fmla="*/ 3625850 w 6896100"/>
              <a:gd name="connsiteY29" fmla="*/ 584200 h 1473200"/>
              <a:gd name="connsiteX30" fmla="*/ 3784600 w 6896100"/>
              <a:gd name="connsiteY30" fmla="*/ 520700 h 1473200"/>
              <a:gd name="connsiteX31" fmla="*/ 3879850 w 6896100"/>
              <a:gd name="connsiteY31" fmla="*/ 501650 h 1473200"/>
              <a:gd name="connsiteX32" fmla="*/ 4032250 w 6896100"/>
              <a:gd name="connsiteY32" fmla="*/ 501650 h 1473200"/>
              <a:gd name="connsiteX33" fmla="*/ 4083050 w 6896100"/>
              <a:gd name="connsiteY33" fmla="*/ 495300 h 1473200"/>
              <a:gd name="connsiteX34" fmla="*/ 4159250 w 6896100"/>
              <a:gd name="connsiteY34" fmla="*/ 444500 h 1473200"/>
              <a:gd name="connsiteX35" fmla="*/ 4260850 w 6896100"/>
              <a:gd name="connsiteY35" fmla="*/ 336550 h 1473200"/>
              <a:gd name="connsiteX36" fmla="*/ 4394200 w 6896100"/>
              <a:gd name="connsiteY36" fmla="*/ 317500 h 1473200"/>
              <a:gd name="connsiteX37" fmla="*/ 4533900 w 6896100"/>
              <a:gd name="connsiteY37" fmla="*/ 311150 h 1473200"/>
              <a:gd name="connsiteX38" fmla="*/ 4679950 w 6896100"/>
              <a:gd name="connsiteY38" fmla="*/ 285750 h 1473200"/>
              <a:gd name="connsiteX39" fmla="*/ 4800600 w 6896100"/>
              <a:gd name="connsiteY39" fmla="*/ 254000 h 1473200"/>
              <a:gd name="connsiteX40" fmla="*/ 4908550 w 6896100"/>
              <a:gd name="connsiteY40" fmla="*/ 247650 h 1473200"/>
              <a:gd name="connsiteX41" fmla="*/ 5022850 w 6896100"/>
              <a:gd name="connsiteY41" fmla="*/ 285750 h 1473200"/>
              <a:gd name="connsiteX42" fmla="*/ 5099050 w 6896100"/>
              <a:gd name="connsiteY42" fmla="*/ 285750 h 1473200"/>
              <a:gd name="connsiteX43" fmla="*/ 5219700 w 6896100"/>
              <a:gd name="connsiteY43" fmla="*/ 260350 h 1473200"/>
              <a:gd name="connsiteX44" fmla="*/ 5321300 w 6896100"/>
              <a:gd name="connsiteY44" fmla="*/ 254000 h 1473200"/>
              <a:gd name="connsiteX45" fmla="*/ 5441950 w 6896100"/>
              <a:gd name="connsiteY45" fmla="*/ 247650 h 1473200"/>
              <a:gd name="connsiteX46" fmla="*/ 5549900 w 6896100"/>
              <a:gd name="connsiteY46" fmla="*/ 254000 h 1473200"/>
              <a:gd name="connsiteX47" fmla="*/ 5613400 w 6896100"/>
              <a:gd name="connsiteY47" fmla="*/ 234950 h 1473200"/>
              <a:gd name="connsiteX48" fmla="*/ 5708650 w 6896100"/>
              <a:gd name="connsiteY48" fmla="*/ 190500 h 1473200"/>
              <a:gd name="connsiteX49" fmla="*/ 5778500 w 6896100"/>
              <a:gd name="connsiteY49" fmla="*/ 171450 h 1473200"/>
              <a:gd name="connsiteX50" fmla="*/ 5848350 w 6896100"/>
              <a:gd name="connsiteY50" fmla="*/ 158750 h 1473200"/>
              <a:gd name="connsiteX51" fmla="*/ 5873750 w 6896100"/>
              <a:gd name="connsiteY51" fmla="*/ 165100 h 1473200"/>
              <a:gd name="connsiteX52" fmla="*/ 5943600 w 6896100"/>
              <a:gd name="connsiteY52" fmla="*/ 114300 h 1473200"/>
              <a:gd name="connsiteX53" fmla="*/ 6045200 w 6896100"/>
              <a:gd name="connsiteY53" fmla="*/ 31750 h 1473200"/>
              <a:gd name="connsiteX54" fmla="*/ 6146800 w 6896100"/>
              <a:gd name="connsiteY54" fmla="*/ 0 h 1473200"/>
              <a:gd name="connsiteX55" fmla="*/ 6248400 w 6896100"/>
              <a:gd name="connsiteY55" fmla="*/ 19050 h 1473200"/>
              <a:gd name="connsiteX56" fmla="*/ 6369050 w 6896100"/>
              <a:gd name="connsiteY56" fmla="*/ 57150 h 1473200"/>
              <a:gd name="connsiteX57" fmla="*/ 6470650 w 6896100"/>
              <a:gd name="connsiteY57" fmla="*/ 57150 h 1473200"/>
              <a:gd name="connsiteX58" fmla="*/ 6610350 w 6896100"/>
              <a:gd name="connsiteY58" fmla="*/ 57150 h 1473200"/>
              <a:gd name="connsiteX59" fmla="*/ 6864350 w 6896100"/>
              <a:gd name="connsiteY59" fmla="*/ 57150 h 1473200"/>
              <a:gd name="connsiteX60" fmla="*/ 6896100 w 6896100"/>
              <a:gd name="connsiteY60" fmla="*/ 5715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896100" h="1473200">
                <a:moveTo>
                  <a:pt x="0" y="1473200"/>
                </a:moveTo>
                <a:lnTo>
                  <a:pt x="317500" y="1327150"/>
                </a:lnTo>
                <a:lnTo>
                  <a:pt x="514350" y="1320800"/>
                </a:lnTo>
                <a:lnTo>
                  <a:pt x="882650" y="1143000"/>
                </a:lnTo>
                <a:lnTo>
                  <a:pt x="984250" y="1136650"/>
                </a:lnTo>
                <a:lnTo>
                  <a:pt x="1079500" y="1149350"/>
                </a:lnTo>
                <a:lnTo>
                  <a:pt x="1143000" y="1149350"/>
                </a:lnTo>
                <a:lnTo>
                  <a:pt x="1257300" y="1104900"/>
                </a:lnTo>
                <a:lnTo>
                  <a:pt x="1377950" y="1047750"/>
                </a:lnTo>
                <a:lnTo>
                  <a:pt x="1454150" y="977900"/>
                </a:lnTo>
                <a:lnTo>
                  <a:pt x="1593850" y="914400"/>
                </a:lnTo>
                <a:lnTo>
                  <a:pt x="1689100" y="927100"/>
                </a:lnTo>
                <a:lnTo>
                  <a:pt x="1803400" y="927100"/>
                </a:lnTo>
                <a:lnTo>
                  <a:pt x="1924050" y="933450"/>
                </a:lnTo>
                <a:lnTo>
                  <a:pt x="2089150" y="882650"/>
                </a:lnTo>
                <a:lnTo>
                  <a:pt x="2178050" y="844550"/>
                </a:lnTo>
                <a:lnTo>
                  <a:pt x="2247900" y="844550"/>
                </a:lnTo>
                <a:lnTo>
                  <a:pt x="2413000" y="850900"/>
                </a:lnTo>
                <a:lnTo>
                  <a:pt x="2546350" y="850900"/>
                </a:lnTo>
                <a:lnTo>
                  <a:pt x="2654300" y="863600"/>
                </a:lnTo>
                <a:lnTo>
                  <a:pt x="2692400" y="863600"/>
                </a:lnTo>
                <a:lnTo>
                  <a:pt x="2762250" y="831850"/>
                </a:lnTo>
                <a:lnTo>
                  <a:pt x="2863850" y="781050"/>
                </a:lnTo>
                <a:lnTo>
                  <a:pt x="2965450" y="742950"/>
                </a:lnTo>
                <a:lnTo>
                  <a:pt x="3073400" y="742950"/>
                </a:lnTo>
                <a:lnTo>
                  <a:pt x="3251200" y="762000"/>
                </a:lnTo>
                <a:lnTo>
                  <a:pt x="3321050" y="755650"/>
                </a:lnTo>
                <a:lnTo>
                  <a:pt x="3422650" y="711200"/>
                </a:lnTo>
                <a:lnTo>
                  <a:pt x="3498850" y="660400"/>
                </a:lnTo>
                <a:lnTo>
                  <a:pt x="3625850" y="584200"/>
                </a:lnTo>
                <a:lnTo>
                  <a:pt x="3784600" y="520700"/>
                </a:lnTo>
                <a:lnTo>
                  <a:pt x="3879850" y="501650"/>
                </a:lnTo>
                <a:lnTo>
                  <a:pt x="4032250" y="501650"/>
                </a:lnTo>
                <a:lnTo>
                  <a:pt x="4083050" y="495300"/>
                </a:lnTo>
                <a:lnTo>
                  <a:pt x="4159250" y="444500"/>
                </a:lnTo>
                <a:lnTo>
                  <a:pt x="4260850" y="336550"/>
                </a:lnTo>
                <a:lnTo>
                  <a:pt x="4394200" y="317500"/>
                </a:lnTo>
                <a:lnTo>
                  <a:pt x="4533900" y="311150"/>
                </a:lnTo>
                <a:lnTo>
                  <a:pt x="4679950" y="285750"/>
                </a:lnTo>
                <a:lnTo>
                  <a:pt x="4800600" y="254000"/>
                </a:lnTo>
                <a:lnTo>
                  <a:pt x="4908550" y="247650"/>
                </a:lnTo>
                <a:lnTo>
                  <a:pt x="5022850" y="285750"/>
                </a:lnTo>
                <a:lnTo>
                  <a:pt x="5099050" y="285750"/>
                </a:lnTo>
                <a:lnTo>
                  <a:pt x="5219700" y="260350"/>
                </a:lnTo>
                <a:lnTo>
                  <a:pt x="5321300" y="254000"/>
                </a:lnTo>
                <a:lnTo>
                  <a:pt x="5441950" y="247650"/>
                </a:lnTo>
                <a:lnTo>
                  <a:pt x="5549900" y="254000"/>
                </a:lnTo>
                <a:lnTo>
                  <a:pt x="5613400" y="234950"/>
                </a:lnTo>
                <a:lnTo>
                  <a:pt x="5708650" y="190500"/>
                </a:lnTo>
                <a:lnTo>
                  <a:pt x="5778500" y="171450"/>
                </a:lnTo>
                <a:lnTo>
                  <a:pt x="5848350" y="158750"/>
                </a:lnTo>
                <a:lnTo>
                  <a:pt x="5873750" y="165100"/>
                </a:lnTo>
                <a:lnTo>
                  <a:pt x="5943600" y="114300"/>
                </a:lnTo>
                <a:lnTo>
                  <a:pt x="6045200" y="31750"/>
                </a:lnTo>
                <a:lnTo>
                  <a:pt x="6146800" y="0"/>
                </a:lnTo>
                <a:lnTo>
                  <a:pt x="6248400" y="19050"/>
                </a:lnTo>
                <a:lnTo>
                  <a:pt x="6369050" y="57150"/>
                </a:lnTo>
                <a:lnTo>
                  <a:pt x="6470650" y="57150"/>
                </a:lnTo>
                <a:lnTo>
                  <a:pt x="6610350" y="57150"/>
                </a:lnTo>
                <a:lnTo>
                  <a:pt x="6864350" y="57150"/>
                </a:lnTo>
                <a:lnTo>
                  <a:pt x="6896100" y="57150"/>
                </a:lnTo>
              </a:path>
            </a:pathLst>
          </a:cu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0" name="Straight Connector 9">
            <a:extLst>
              <a:ext uri="{FF2B5EF4-FFF2-40B4-BE49-F238E27FC236}">
                <a16:creationId xmlns:a16="http://schemas.microsoft.com/office/drawing/2014/main" id="{07222B52-54B0-244F-1C1A-A36ED4B43D07}"/>
              </a:ext>
            </a:extLst>
          </p:cNvPr>
          <p:cNvCxnSpPr/>
          <p:nvPr/>
        </p:nvCxnSpPr>
        <p:spPr>
          <a:xfrm>
            <a:off x="3159442" y="2266950"/>
            <a:ext cx="62167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TB evaluation</a:t>
            </a:r>
          </a:p>
        </p:txBody>
      </p:sp>
      <p:sp>
        <p:nvSpPr>
          <p:cNvPr id="2" name="Content Placeholder 1">
            <a:extLst>
              <a:ext uri="{FF2B5EF4-FFF2-40B4-BE49-F238E27FC236}">
                <a16:creationId xmlns:a16="http://schemas.microsoft.com/office/drawing/2014/main" id="{0B63E0D1-33CD-124C-9DA5-356D3660CBCE}"/>
              </a:ext>
            </a:extLst>
          </p:cNvPr>
          <p:cNvSpPr>
            <a:spLocks noGrp="1"/>
          </p:cNvSpPr>
          <p:nvPr>
            <p:ph type="body" sz="quarter" idx="10"/>
          </p:nvPr>
        </p:nvSpPr>
        <p:spPr>
          <a:xfrm>
            <a:off x="695325" y="1376363"/>
            <a:ext cx="7110366" cy="4500562"/>
          </a:xfrm>
        </p:spPr>
        <p:txBody>
          <a:bodyPr vert="horz" lIns="91440" tIns="45720" rIns="91440" bIns="45720" rtlCol="0" anchor="t">
            <a:normAutofit fontScale="92500" lnSpcReduction="10000"/>
          </a:bodyPr>
          <a:lstStyle/>
          <a:p>
            <a:pPr>
              <a:defRPr/>
            </a:pPr>
            <a:r>
              <a:rPr lang="en-US" dirty="0"/>
              <a:t>Age</a:t>
            </a:r>
          </a:p>
          <a:p>
            <a:pPr>
              <a:defRPr/>
            </a:pPr>
            <a:r>
              <a:rPr lang="en-US" dirty="0"/>
              <a:t>BCG status</a:t>
            </a:r>
          </a:p>
          <a:p>
            <a:pPr>
              <a:defRPr/>
            </a:pPr>
            <a:r>
              <a:rPr lang="en-US" dirty="0"/>
              <a:t>Recent TB contact </a:t>
            </a:r>
          </a:p>
          <a:p>
            <a:pPr lvl="1">
              <a:defRPr/>
            </a:pPr>
            <a:r>
              <a:rPr lang="en-US" dirty="0"/>
              <a:t>Contact may occur be within the home  or outside the home</a:t>
            </a:r>
          </a:p>
          <a:p>
            <a:pPr marL="448945" lvl="1" indent="-182245">
              <a:defRPr/>
            </a:pPr>
            <a:r>
              <a:rPr lang="en-US" dirty="0"/>
              <a:t>Contact may be in contact with TB case not yet diagnosed</a:t>
            </a:r>
            <a:endParaRPr lang="en-US" dirty="0">
              <a:ea typeface="Calibri"/>
              <a:cs typeface="Calibri"/>
            </a:endParaRPr>
          </a:p>
          <a:p>
            <a:pPr marL="448945" lvl="1" indent="-182245">
              <a:defRPr/>
            </a:pPr>
            <a:r>
              <a:rPr lang="en-US" dirty="0"/>
              <a:t>Type of TB in source case, including drug resistance, can inform evaluation and treatment</a:t>
            </a:r>
            <a:endParaRPr lang="en-US" dirty="0">
              <a:ea typeface="Calibri"/>
              <a:cs typeface="Calibri"/>
            </a:endParaRPr>
          </a:p>
          <a:p>
            <a:pPr marL="0" indent="0">
              <a:buNone/>
              <a:defRPr/>
            </a:pPr>
            <a:endParaRPr lang="en-US" dirty="0"/>
          </a:p>
          <a:p>
            <a:pPr>
              <a:defRPr/>
            </a:pPr>
            <a:r>
              <a:rPr lang="en-US" dirty="0"/>
              <a:t>Weight – with comparison to previous weights</a:t>
            </a:r>
          </a:p>
          <a:p>
            <a:pPr>
              <a:defRPr/>
            </a:pPr>
            <a:endParaRPr lang="en-US" dirty="0"/>
          </a:p>
          <a:p>
            <a:pPr>
              <a:defRPr/>
            </a:pPr>
            <a:r>
              <a:rPr lang="en-US" dirty="0"/>
              <a:t>Comorbidities that increase risk of TB and mortality</a:t>
            </a:r>
          </a:p>
          <a:p>
            <a:pPr lvl="1">
              <a:defRPr/>
            </a:pPr>
            <a:r>
              <a:rPr lang="en-US" dirty="0"/>
              <a:t>HIV infection</a:t>
            </a:r>
          </a:p>
          <a:p>
            <a:pPr lvl="1">
              <a:defRPr/>
            </a:pPr>
            <a:r>
              <a:rPr lang="en-US" dirty="0"/>
              <a:t>Malnutrition</a:t>
            </a:r>
          </a:p>
          <a:p>
            <a:pPr lvl="1">
              <a:defRPr/>
            </a:pPr>
            <a:r>
              <a:rPr lang="en-US" dirty="0"/>
              <a:t>Diabetes	</a:t>
            </a:r>
          </a:p>
        </p:txBody>
      </p:sp>
      <p:grpSp>
        <p:nvGrpSpPr>
          <p:cNvPr id="4" name="Group 3">
            <a:extLst>
              <a:ext uri="{FF2B5EF4-FFF2-40B4-BE49-F238E27FC236}">
                <a16:creationId xmlns:a16="http://schemas.microsoft.com/office/drawing/2014/main" id="{A7BD3EE6-F373-4025-2649-B3B9DD9A11F9}"/>
              </a:ext>
            </a:extLst>
          </p:cNvPr>
          <p:cNvGrpSpPr/>
          <p:nvPr/>
        </p:nvGrpSpPr>
        <p:grpSpPr>
          <a:xfrm rot="886704">
            <a:off x="8949336" y="303752"/>
            <a:ext cx="2473846" cy="1745130"/>
            <a:chOff x="8372346" y="331616"/>
            <a:chExt cx="3155873" cy="2511610"/>
          </a:xfrm>
        </p:grpSpPr>
        <p:pic>
          <p:nvPicPr>
            <p:cNvPr id="5" name="Picture 4" descr="A blue outline of a book&#10;&#10;Description automatically generated">
              <a:extLst>
                <a:ext uri="{FF2B5EF4-FFF2-40B4-BE49-F238E27FC236}">
                  <a16:creationId xmlns:a16="http://schemas.microsoft.com/office/drawing/2014/main" id="{F234FF52-CF01-9CE9-FDBA-E2F93302CA37}"/>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22130"/>
            <a:stretch/>
          </p:blipFill>
          <p:spPr>
            <a:xfrm rot="962177">
              <a:off x="8372346" y="331616"/>
              <a:ext cx="3155873" cy="2511610"/>
            </a:xfrm>
            <a:prstGeom prst="rect">
              <a:avLst/>
            </a:prstGeom>
          </p:spPr>
        </p:pic>
        <p:sp>
          <p:nvSpPr>
            <p:cNvPr id="6" name="Rectangle 5">
              <a:extLst>
                <a:ext uri="{FF2B5EF4-FFF2-40B4-BE49-F238E27FC236}">
                  <a16:creationId xmlns:a16="http://schemas.microsoft.com/office/drawing/2014/main" id="{45DD2CFE-F770-EBD4-7AC0-4015421042AD}"/>
                </a:ext>
              </a:extLst>
            </p:cNvPr>
            <p:cNvSpPr/>
            <p:nvPr/>
          </p:nvSpPr>
          <p:spPr>
            <a:xfrm>
              <a:off x="8786813" y="722489"/>
              <a:ext cx="391054" cy="258586"/>
            </a:xfrm>
            <a:prstGeom prst="rect">
              <a:avLst/>
            </a:prstGeom>
            <a:solidFill>
              <a:schemeClr val="bg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514AC22E-6685-80E3-6777-9040A5817CF4}"/>
                </a:ext>
              </a:extLst>
            </p:cNvPr>
            <p:cNvSpPr/>
            <p:nvPr/>
          </p:nvSpPr>
          <p:spPr>
            <a:xfrm rot="20847737">
              <a:off x="10006704" y="1303208"/>
              <a:ext cx="526944" cy="246773"/>
            </a:xfrm>
            <a:prstGeom prst="rect">
              <a:avLst/>
            </a:prstGeom>
            <a:solidFill>
              <a:schemeClr val="bg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3B14F791-C121-5BD1-5986-FB321FEFE6BD}"/>
                </a:ext>
              </a:extLst>
            </p:cNvPr>
            <p:cNvSpPr/>
            <p:nvPr/>
          </p:nvSpPr>
          <p:spPr>
            <a:xfrm rot="20847737">
              <a:off x="10013212" y="1314750"/>
              <a:ext cx="513928" cy="154096"/>
            </a:xfrm>
            <a:prstGeom prst="rect">
              <a:avLst/>
            </a:prstGeom>
            <a:solidFill>
              <a:schemeClr val="bg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ZA" sz="900" b="1" dirty="0"/>
                <a:t>   </a:t>
              </a:r>
              <a:r>
                <a:rPr lang="en-ZA" sz="1050" b="1" dirty="0"/>
                <a:t>BCG</a:t>
              </a:r>
            </a:p>
          </p:txBody>
        </p:sp>
        <p:sp>
          <p:nvSpPr>
            <p:cNvPr id="10" name="Rectangle 9">
              <a:extLst>
                <a:ext uri="{FF2B5EF4-FFF2-40B4-BE49-F238E27FC236}">
                  <a16:creationId xmlns:a16="http://schemas.microsoft.com/office/drawing/2014/main" id="{5EBCB0C2-7A68-A4E1-74C4-DE2A56EA954B}"/>
                </a:ext>
              </a:extLst>
            </p:cNvPr>
            <p:cNvSpPr/>
            <p:nvPr/>
          </p:nvSpPr>
          <p:spPr>
            <a:xfrm rot="21078521">
              <a:off x="8674008" y="802214"/>
              <a:ext cx="530548" cy="137937"/>
            </a:xfrm>
            <a:prstGeom prst="rect">
              <a:avLst/>
            </a:prstGeom>
            <a:solidFill>
              <a:schemeClr val="bg2"/>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ZA" sz="900" b="1" dirty="0">
                  <a:solidFill>
                    <a:schemeClr val="bg1"/>
                  </a:solidFill>
                </a:rPr>
                <a:t>   </a:t>
              </a:r>
              <a:r>
                <a:rPr lang="en-ZA" sz="1050" b="1" dirty="0">
                  <a:solidFill>
                    <a:schemeClr val="bg1"/>
                  </a:solidFill>
                </a:rPr>
                <a:t>DOB</a:t>
              </a:r>
            </a:p>
          </p:txBody>
        </p:sp>
      </p:grpSp>
      <p:pic>
        <p:nvPicPr>
          <p:cNvPr id="11" name="Picture 10">
            <a:extLst>
              <a:ext uri="{FF2B5EF4-FFF2-40B4-BE49-F238E27FC236}">
                <a16:creationId xmlns:a16="http://schemas.microsoft.com/office/drawing/2014/main" id="{6B9ABAAE-B0AC-1F03-7082-864B66654B3F}"/>
              </a:ext>
            </a:extLst>
          </p:cNvPr>
          <p:cNvPicPr>
            <a:picLocks noChangeAspect="1"/>
          </p:cNvPicPr>
          <p:nvPr/>
        </p:nvPicPr>
        <p:blipFill>
          <a:blip r:embed="rId4"/>
          <a:stretch>
            <a:fillRect/>
          </a:stretch>
        </p:blipFill>
        <p:spPr>
          <a:xfrm>
            <a:off x="7953273" y="1587438"/>
            <a:ext cx="1447396" cy="1447396"/>
          </a:xfrm>
          <a:prstGeom prst="rect">
            <a:avLst/>
          </a:prstGeom>
        </p:spPr>
      </p:pic>
      <p:pic>
        <p:nvPicPr>
          <p:cNvPr id="12" name="Picture 11" descr="A graph of growth and age&#10;&#10;Description automatically generated">
            <a:extLst>
              <a:ext uri="{FF2B5EF4-FFF2-40B4-BE49-F238E27FC236}">
                <a16:creationId xmlns:a16="http://schemas.microsoft.com/office/drawing/2014/main" id="{28FEA68D-531D-ACA4-B9AB-A95CA137F552}"/>
              </a:ext>
            </a:extLst>
          </p:cNvPr>
          <p:cNvPicPr>
            <a:picLocks noChangeAspect="1"/>
          </p:cNvPicPr>
          <p:nvPr/>
        </p:nvPicPr>
        <p:blipFill>
          <a:blip r:embed="rId5">
            <a:duotone>
              <a:schemeClr val="accent1">
                <a:shade val="45000"/>
                <a:satMod val="135000"/>
              </a:schemeClr>
              <a:prstClr val="white"/>
            </a:duotone>
          </a:blip>
          <a:stretch>
            <a:fillRect/>
          </a:stretch>
        </p:blipFill>
        <p:spPr>
          <a:xfrm>
            <a:off x="8733419" y="3230248"/>
            <a:ext cx="2631719" cy="1465044"/>
          </a:xfrm>
          <a:prstGeom prst="rect">
            <a:avLst/>
          </a:prstGeom>
          <a:ln>
            <a:noFill/>
          </a:ln>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C07D20AC-4187-34B5-7286-066CD1172F97}"/>
              </a:ext>
            </a:extLst>
          </p:cNvPr>
          <p:cNvPicPr>
            <a:picLocks noChangeAspect="1"/>
          </p:cNvPicPr>
          <p:nvPr/>
        </p:nvPicPr>
        <p:blipFill>
          <a:blip r:embed="rId6"/>
          <a:stretch>
            <a:fillRect/>
          </a:stretch>
        </p:blipFill>
        <p:spPr>
          <a:xfrm>
            <a:off x="4895824" y="4937726"/>
            <a:ext cx="1087822" cy="1087822"/>
          </a:xfrm>
          <a:prstGeom prst="rect">
            <a:avLst/>
          </a:prstGeom>
        </p:spPr>
      </p:pic>
      <p:pic>
        <p:nvPicPr>
          <p:cNvPr id="16" name="Picture 15" descr="A hand holding a blood sugar meter&#10;&#10;Description automatically generated">
            <a:extLst>
              <a:ext uri="{FF2B5EF4-FFF2-40B4-BE49-F238E27FC236}">
                <a16:creationId xmlns:a16="http://schemas.microsoft.com/office/drawing/2014/main" id="{6BD713D5-F8FE-4615-02B3-E8EECB64A065}"/>
              </a:ext>
            </a:extLst>
          </p:cNvPr>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r="41109"/>
          <a:stretch/>
        </p:blipFill>
        <p:spPr>
          <a:xfrm>
            <a:off x="6175206" y="5020306"/>
            <a:ext cx="1052446" cy="1005241"/>
          </a:xfrm>
          <a:prstGeom prst="rect">
            <a:avLst/>
          </a:prstGeom>
        </p:spPr>
      </p:pic>
      <p:pic>
        <p:nvPicPr>
          <p:cNvPr id="17" name="Picture 16">
            <a:extLst>
              <a:ext uri="{FF2B5EF4-FFF2-40B4-BE49-F238E27FC236}">
                <a16:creationId xmlns:a16="http://schemas.microsoft.com/office/drawing/2014/main" id="{0CF35151-7BEC-E527-7675-B63E5D1849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8096" y="5027918"/>
            <a:ext cx="731674" cy="99001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itle 2">
            <a:extLst>
              <a:ext uri="{FF2B5EF4-FFF2-40B4-BE49-F238E27FC236}">
                <a16:creationId xmlns:a16="http://schemas.microsoft.com/office/drawing/2014/main" id="{AC7DB853-A3F1-5044-8E99-FC57146E64A9}"/>
              </a:ext>
            </a:extLst>
          </p:cNvPr>
          <p:cNvSpPr>
            <a:spLocks noGrp="1"/>
          </p:cNvSpPr>
          <p:nvPr>
            <p:ph type="title"/>
          </p:nvPr>
        </p:nvSpPr>
        <p:spPr/>
        <p:txBody>
          <a:bodyPr>
            <a:noAutofit/>
          </a:bodyPr>
          <a:lstStyle/>
          <a:p>
            <a:r>
              <a:rPr lang="en-AU" altLang="en-AU" dirty="0"/>
              <a:t> Perform clinical examination  </a:t>
            </a:r>
          </a:p>
        </p:txBody>
      </p:sp>
      <p:sp>
        <p:nvSpPr>
          <p:cNvPr id="2" name="Content Placeholder 1">
            <a:extLst>
              <a:ext uri="{FF2B5EF4-FFF2-40B4-BE49-F238E27FC236}">
                <a16:creationId xmlns:a16="http://schemas.microsoft.com/office/drawing/2014/main" id="{19601CC7-CB65-D94E-98E3-746A643454BD}"/>
              </a:ext>
            </a:extLst>
          </p:cNvPr>
          <p:cNvSpPr>
            <a:spLocks noGrp="1"/>
          </p:cNvSpPr>
          <p:nvPr>
            <p:ph type="body" sz="quarter" idx="10"/>
          </p:nvPr>
        </p:nvSpPr>
        <p:spPr>
          <a:xfrm>
            <a:off x="695325" y="1376363"/>
            <a:ext cx="7190029" cy="4500562"/>
          </a:xfrm>
        </p:spPr>
        <p:txBody>
          <a:bodyPr>
            <a:normAutofit fontScale="77500" lnSpcReduction="20000"/>
          </a:bodyPr>
          <a:lstStyle/>
          <a:p>
            <a:pPr marL="0" indent="0" algn="just">
              <a:buNone/>
              <a:defRPr/>
            </a:pPr>
            <a:r>
              <a:rPr lang="en-GB" sz="3100" b="1" dirty="0"/>
              <a:t>Key components include:</a:t>
            </a:r>
          </a:p>
          <a:p>
            <a:pPr marL="0" indent="0" algn="just">
              <a:buNone/>
              <a:defRPr/>
            </a:pPr>
            <a:endParaRPr lang="en-GB" sz="2800" dirty="0"/>
          </a:p>
          <a:p>
            <a:pPr marL="355600" indent="-355600">
              <a:buFont typeface="+mj-lt"/>
              <a:buAutoNum type="alphaLcParenR"/>
              <a:defRPr/>
            </a:pPr>
            <a:r>
              <a:rPr lang="en-US" sz="2800" dirty="0"/>
              <a:t>General observations</a:t>
            </a:r>
          </a:p>
          <a:p>
            <a:pPr marL="533400" lvl="1" indent="-177800">
              <a:buFontTx/>
              <a:buChar char="-"/>
              <a:defRPr/>
            </a:pPr>
            <a:r>
              <a:rPr lang="en-US" sz="2400" dirty="0"/>
              <a:t>Measure temperature and count respiratory rate.</a:t>
            </a:r>
          </a:p>
          <a:p>
            <a:pPr marL="533400" lvl="1" indent="-177800">
              <a:buFontTx/>
              <a:buChar char="-"/>
              <a:defRPr/>
            </a:pPr>
            <a:r>
              <a:rPr lang="en-US" sz="2400" dirty="0"/>
              <a:t>Observe breathing difficulty.</a:t>
            </a:r>
          </a:p>
          <a:p>
            <a:pPr marL="533400" lvl="1" indent="-177800">
              <a:buFontTx/>
              <a:buChar char="-"/>
              <a:defRPr/>
            </a:pPr>
            <a:r>
              <a:rPr lang="en-US" sz="2400" dirty="0"/>
              <a:t>Assess for severity of condition, noting presence of any danger signs – to indicate need for inpatient care or referral.</a:t>
            </a:r>
          </a:p>
          <a:p>
            <a:pPr lvl="1">
              <a:buFontTx/>
              <a:buChar char="-"/>
              <a:defRPr/>
            </a:pPr>
            <a:endParaRPr lang="en-US" sz="2400" dirty="0"/>
          </a:p>
          <a:p>
            <a:pPr marL="355600" indent="-355600">
              <a:buFont typeface="+mj-lt"/>
              <a:buAutoNum type="alphaLcParenR" startAt="2"/>
              <a:defRPr/>
            </a:pPr>
            <a:r>
              <a:rPr lang="en-US" sz="2800" dirty="0"/>
              <a:t>Growth assessment</a:t>
            </a:r>
          </a:p>
          <a:p>
            <a:pPr marL="533400" lvl="1" indent="-177800">
              <a:defRPr/>
            </a:pPr>
            <a:r>
              <a:rPr lang="en-US" sz="2400" dirty="0"/>
              <a:t>Evidence of weight loss, poor weight gain or failure to thrive</a:t>
            </a:r>
          </a:p>
          <a:p>
            <a:pPr marL="533400" lvl="1" indent="-177800">
              <a:defRPr/>
            </a:pPr>
            <a:r>
              <a:rPr lang="en-US" sz="2400" dirty="0"/>
              <a:t>Check weight and compare with previous weights.</a:t>
            </a:r>
          </a:p>
          <a:p>
            <a:pPr marL="533400" lvl="1" indent="-177800">
              <a:defRPr/>
            </a:pPr>
            <a:r>
              <a:rPr lang="en-US" sz="2400" dirty="0"/>
              <a:t>Measure the mid-upper arm circumference (MUAC).</a:t>
            </a:r>
          </a:p>
          <a:p>
            <a:pPr marL="514350" indent="-514350">
              <a:buFont typeface="+mj-lt"/>
              <a:buAutoNum type="alphaLcParenR" startAt="2"/>
              <a:defRPr/>
            </a:pPr>
            <a:endParaRPr lang="en-US" sz="2800" dirty="0"/>
          </a:p>
          <a:p>
            <a:pPr marL="355600" indent="-355600">
              <a:buFont typeface="+mj-lt"/>
              <a:buAutoNum type="alphaLcParenR" startAt="2"/>
              <a:defRPr/>
            </a:pPr>
            <a:r>
              <a:rPr lang="en-US" sz="2800" dirty="0"/>
              <a:t>Specific clinical abnormalities depending on site of symptoms for presumed EPTB</a:t>
            </a:r>
            <a:endParaRPr lang="en-US" sz="2400" dirty="0"/>
          </a:p>
          <a:p>
            <a:pPr lvl="1">
              <a:defRPr/>
            </a:pPr>
            <a:r>
              <a:rPr lang="en-US" sz="2400" dirty="0"/>
              <a:t>Check for neck swelling. </a:t>
            </a:r>
          </a:p>
          <a:p>
            <a:pPr lvl="1">
              <a:defRPr/>
            </a:pPr>
            <a:r>
              <a:rPr lang="en-US" sz="2400" dirty="0"/>
              <a:t>Ask about abdominal pain.</a:t>
            </a:r>
          </a:p>
        </p:txBody>
      </p:sp>
      <p:pic>
        <p:nvPicPr>
          <p:cNvPr id="3" name="Picture 5">
            <a:extLst>
              <a:ext uri="{FF2B5EF4-FFF2-40B4-BE49-F238E27FC236}">
                <a16:creationId xmlns:a16="http://schemas.microsoft.com/office/drawing/2014/main" id="{F007E027-B6AB-4087-450E-BCA92C1959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04" r="30917"/>
          <a:stretch/>
        </p:blipFill>
        <p:spPr bwMode="auto">
          <a:xfrm>
            <a:off x="8447952" y="3340101"/>
            <a:ext cx="3464407" cy="273900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A3CA47-5BBF-2194-2086-330075F86E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53" r="31436" b="52535"/>
          <a:stretch/>
        </p:blipFill>
        <p:spPr bwMode="auto">
          <a:xfrm>
            <a:off x="8447952" y="261938"/>
            <a:ext cx="3464407" cy="277195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57A1658-5150-7F70-20FF-8AF5F6432E8A}"/>
              </a:ext>
            </a:extLst>
          </p:cNvPr>
          <p:cNvGrpSpPr/>
          <p:nvPr/>
        </p:nvGrpSpPr>
        <p:grpSpPr>
          <a:xfrm>
            <a:off x="9658350" y="1974057"/>
            <a:ext cx="990600" cy="3048793"/>
            <a:chOff x="9658350" y="1974057"/>
            <a:chExt cx="990600" cy="3048793"/>
          </a:xfrm>
        </p:grpSpPr>
        <p:sp>
          <p:nvSpPr>
            <p:cNvPr id="5" name="Freeform: Shape 4">
              <a:extLst>
                <a:ext uri="{FF2B5EF4-FFF2-40B4-BE49-F238E27FC236}">
                  <a16:creationId xmlns:a16="http://schemas.microsoft.com/office/drawing/2014/main" id="{F4157CE3-584F-FCB5-68DC-83B6BCEB1E92}"/>
                </a:ext>
              </a:extLst>
            </p:cNvPr>
            <p:cNvSpPr/>
            <p:nvPr/>
          </p:nvSpPr>
          <p:spPr>
            <a:xfrm>
              <a:off x="9998075" y="4848225"/>
              <a:ext cx="650875" cy="174625"/>
            </a:xfrm>
            <a:custGeom>
              <a:avLst/>
              <a:gdLst>
                <a:gd name="connsiteX0" fmla="*/ 0 w 650875"/>
                <a:gd name="connsiteY0" fmla="*/ 6350 h 174625"/>
                <a:gd name="connsiteX1" fmla="*/ 47625 w 650875"/>
                <a:gd name="connsiteY1" fmla="*/ 0 h 174625"/>
                <a:gd name="connsiteX2" fmla="*/ 123825 w 650875"/>
                <a:gd name="connsiteY2" fmla="*/ 3175 h 174625"/>
                <a:gd name="connsiteX3" fmla="*/ 225425 w 650875"/>
                <a:gd name="connsiteY3" fmla="*/ 9525 h 174625"/>
                <a:gd name="connsiteX4" fmla="*/ 323850 w 650875"/>
                <a:gd name="connsiteY4" fmla="*/ 6350 h 174625"/>
                <a:gd name="connsiteX5" fmla="*/ 333375 w 650875"/>
                <a:gd name="connsiteY5" fmla="*/ 12700 h 174625"/>
                <a:gd name="connsiteX6" fmla="*/ 377825 w 650875"/>
                <a:gd name="connsiteY6" fmla="*/ 31750 h 174625"/>
                <a:gd name="connsiteX7" fmla="*/ 431800 w 650875"/>
                <a:gd name="connsiteY7" fmla="*/ 66675 h 174625"/>
                <a:gd name="connsiteX8" fmla="*/ 469900 w 650875"/>
                <a:gd name="connsiteY8" fmla="*/ 88900 h 174625"/>
                <a:gd name="connsiteX9" fmla="*/ 501650 w 650875"/>
                <a:gd name="connsiteY9" fmla="*/ 114300 h 174625"/>
                <a:gd name="connsiteX10" fmla="*/ 552450 w 650875"/>
                <a:gd name="connsiteY10" fmla="*/ 133350 h 174625"/>
                <a:gd name="connsiteX11" fmla="*/ 584200 w 650875"/>
                <a:gd name="connsiteY11" fmla="*/ 146050 h 174625"/>
                <a:gd name="connsiteX12" fmla="*/ 625475 w 650875"/>
                <a:gd name="connsiteY12" fmla="*/ 155575 h 174625"/>
                <a:gd name="connsiteX13" fmla="*/ 650875 w 650875"/>
                <a:gd name="connsiteY13" fmla="*/ 174625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0875" h="174625">
                  <a:moveTo>
                    <a:pt x="0" y="6350"/>
                  </a:moveTo>
                  <a:lnTo>
                    <a:pt x="47625" y="0"/>
                  </a:lnTo>
                  <a:lnTo>
                    <a:pt x="123825" y="3175"/>
                  </a:lnTo>
                  <a:lnTo>
                    <a:pt x="225425" y="9525"/>
                  </a:lnTo>
                  <a:lnTo>
                    <a:pt x="323850" y="6350"/>
                  </a:lnTo>
                  <a:lnTo>
                    <a:pt x="333375" y="12700"/>
                  </a:lnTo>
                  <a:lnTo>
                    <a:pt x="377825" y="31750"/>
                  </a:lnTo>
                  <a:lnTo>
                    <a:pt x="431800" y="66675"/>
                  </a:lnTo>
                  <a:lnTo>
                    <a:pt x="469900" y="88900"/>
                  </a:lnTo>
                  <a:lnTo>
                    <a:pt x="501650" y="114300"/>
                  </a:lnTo>
                  <a:lnTo>
                    <a:pt x="552450" y="133350"/>
                  </a:lnTo>
                  <a:lnTo>
                    <a:pt x="584200" y="146050"/>
                  </a:lnTo>
                  <a:lnTo>
                    <a:pt x="625475" y="155575"/>
                  </a:lnTo>
                  <a:lnTo>
                    <a:pt x="650875" y="174625"/>
                  </a:lnTo>
                </a:path>
              </a:pathLst>
            </a:cu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Freeform: Shape 5">
              <a:extLst>
                <a:ext uri="{FF2B5EF4-FFF2-40B4-BE49-F238E27FC236}">
                  <a16:creationId xmlns:a16="http://schemas.microsoft.com/office/drawing/2014/main" id="{ED0D9A79-F03D-2359-15A1-A8069EA6CC6B}"/>
                </a:ext>
              </a:extLst>
            </p:cNvPr>
            <p:cNvSpPr/>
            <p:nvPr/>
          </p:nvSpPr>
          <p:spPr>
            <a:xfrm>
              <a:off x="9658350" y="1974057"/>
              <a:ext cx="481013" cy="57150"/>
            </a:xfrm>
            <a:custGeom>
              <a:avLst/>
              <a:gdLst>
                <a:gd name="connsiteX0" fmla="*/ 0 w 481013"/>
                <a:gd name="connsiteY0" fmla="*/ 57150 h 57150"/>
                <a:gd name="connsiteX1" fmla="*/ 0 w 481013"/>
                <a:gd name="connsiteY1" fmla="*/ 57150 h 57150"/>
                <a:gd name="connsiteX2" fmla="*/ 61913 w 481013"/>
                <a:gd name="connsiteY2" fmla="*/ 54769 h 57150"/>
                <a:gd name="connsiteX3" fmla="*/ 73819 w 481013"/>
                <a:gd name="connsiteY3" fmla="*/ 52387 h 57150"/>
                <a:gd name="connsiteX4" fmla="*/ 92869 w 481013"/>
                <a:gd name="connsiteY4" fmla="*/ 50006 h 57150"/>
                <a:gd name="connsiteX5" fmla="*/ 123825 w 481013"/>
                <a:gd name="connsiteY5" fmla="*/ 45244 h 57150"/>
                <a:gd name="connsiteX6" fmla="*/ 152400 w 481013"/>
                <a:gd name="connsiteY6" fmla="*/ 42862 h 57150"/>
                <a:gd name="connsiteX7" fmla="*/ 169069 w 481013"/>
                <a:gd name="connsiteY7" fmla="*/ 38100 h 57150"/>
                <a:gd name="connsiteX8" fmla="*/ 185738 w 481013"/>
                <a:gd name="connsiteY8" fmla="*/ 33337 h 57150"/>
                <a:gd name="connsiteX9" fmla="*/ 204788 w 481013"/>
                <a:gd name="connsiteY9" fmla="*/ 26194 h 57150"/>
                <a:gd name="connsiteX10" fmla="*/ 214313 w 481013"/>
                <a:gd name="connsiteY10" fmla="*/ 23812 h 57150"/>
                <a:gd name="connsiteX11" fmla="*/ 235744 w 481013"/>
                <a:gd name="connsiteY11" fmla="*/ 23812 h 57150"/>
                <a:gd name="connsiteX12" fmla="*/ 235744 w 481013"/>
                <a:gd name="connsiteY12" fmla="*/ 23812 h 57150"/>
                <a:gd name="connsiteX13" fmla="*/ 481013 w 481013"/>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1013" h="57150">
                  <a:moveTo>
                    <a:pt x="0" y="57150"/>
                  </a:moveTo>
                  <a:lnTo>
                    <a:pt x="0" y="57150"/>
                  </a:lnTo>
                  <a:cubicBezTo>
                    <a:pt x="20638" y="56356"/>
                    <a:pt x="41303" y="56099"/>
                    <a:pt x="61913" y="54769"/>
                  </a:cubicBezTo>
                  <a:cubicBezTo>
                    <a:pt x="65952" y="54508"/>
                    <a:pt x="69819" y="53002"/>
                    <a:pt x="73819" y="52387"/>
                  </a:cubicBezTo>
                  <a:cubicBezTo>
                    <a:pt x="80144" y="51414"/>
                    <a:pt x="86534" y="50911"/>
                    <a:pt x="92869" y="50006"/>
                  </a:cubicBezTo>
                  <a:cubicBezTo>
                    <a:pt x="103204" y="48530"/>
                    <a:pt x="113459" y="46488"/>
                    <a:pt x="123825" y="45244"/>
                  </a:cubicBezTo>
                  <a:cubicBezTo>
                    <a:pt x="133315" y="44105"/>
                    <a:pt x="142875" y="43656"/>
                    <a:pt x="152400" y="42862"/>
                  </a:cubicBezTo>
                  <a:lnTo>
                    <a:pt x="169069" y="38100"/>
                  </a:lnTo>
                  <a:cubicBezTo>
                    <a:pt x="178255" y="35595"/>
                    <a:pt x="177618" y="36382"/>
                    <a:pt x="185738" y="33337"/>
                  </a:cubicBezTo>
                  <a:cubicBezTo>
                    <a:pt x="193797" y="30315"/>
                    <a:pt x="197217" y="28357"/>
                    <a:pt x="204788" y="26194"/>
                  </a:cubicBezTo>
                  <a:cubicBezTo>
                    <a:pt x="207935" y="25295"/>
                    <a:pt x="211050" y="24063"/>
                    <a:pt x="214313" y="23812"/>
                  </a:cubicBezTo>
                  <a:cubicBezTo>
                    <a:pt x="221436" y="23264"/>
                    <a:pt x="228600" y="23812"/>
                    <a:pt x="235744" y="23812"/>
                  </a:cubicBezTo>
                  <a:lnTo>
                    <a:pt x="235744" y="23812"/>
                  </a:lnTo>
                  <a:lnTo>
                    <a:pt x="481013" y="0"/>
                  </a:lnTo>
                </a:path>
              </a:pathLst>
            </a:custGeom>
            <a:noFill/>
            <a:ln w="57150" cap="rnd">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8CB1E0C-C1E8-954C-EADF-F9B57FABB330}"/>
              </a:ext>
            </a:extLst>
          </p:cNvPr>
          <p:cNvSpPr>
            <a:spLocks noGrp="1"/>
          </p:cNvSpPr>
          <p:nvPr>
            <p:ph type="title"/>
          </p:nvPr>
        </p:nvSpPr>
        <p:spPr/>
        <p:txBody>
          <a:bodyPr>
            <a:normAutofit/>
          </a:bodyPr>
          <a:lstStyle/>
          <a:p>
            <a:r>
              <a:rPr lang="en-ZA" dirty="0"/>
              <a:t>Learning objectives</a:t>
            </a:r>
          </a:p>
        </p:txBody>
      </p:sp>
      <p:sp>
        <p:nvSpPr>
          <p:cNvPr id="8" name="Text Placeholder 7">
            <a:extLst>
              <a:ext uri="{FF2B5EF4-FFF2-40B4-BE49-F238E27FC236}">
                <a16:creationId xmlns:a16="http://schemas.microsoft.com/office/drawing/2014/main" id="{A21907AD-3C99-EBB5-EFB3-9A4B19B1A1A1}"/>
              </a:ext>
            </a:extLst>
          </p:cNvPr>
          <p:cNvSpPr>
            <a:spLocks noGrp="1"/>
          </p:cNvSpPr>
          <p:nvPr>
            <p:ph type="body" sz="quarter" idx="10"/>
          </p:nvPr>
        </p:nvSpPr>
        <p:spPr/>
        <p:txBody>
          <a:bodyPr/>
          <a:lstStyle/>
          <a:p>
            <a:r>
              <a:rPr lang="en-GB" dirty="0"/>
              <a:t>Screen children and adolescents to identify presumptive TB</a:t>
            </a:r>
            <a:endParaRPr lang="en-ZA" dirty="0"/>
          </a:p>
        </p:txBody>
      </p:sp>
      <p:sp>
        <p:nvSpPr>
          <p:cNvPr id="9" name="Text Placeholder 8">
            <a:extLst>
              <a:ext uri="{FF2B5EF4-FFF2-40B4-BE49-F238E27FC236}">
                <a16:creationId xmlns:a16="http://schemas.microsoft.com/office/drawing/2014/main" id="{78B19AAD-7966-A181-600D-477B650E06D7}"/>
              </a:ext>
            </a:extLst>
          </p:cNvPr>
          <p:cNvSpPr>
            <a:spLocks noGrp="1"/>
          </p:cNvSpPr>
          <p:nvPr>
            <p:ph type="body" sz="quarter" idx="11"/>
          </p:nvPr>
        </p:nvSpPr>
        <p:spPr/>
        <p:txBody>
          <a:bodyPr/>
          <a:lstStyle/>
          <a:p>
            <a:r>
              <a:rPr lang="en-GB" dirty="0"/>
              <a:t>Identify key components of the clinical evaluation</a:t>
            </a:r>
          </a:p>
        </p:txBody>
      </p:sp>
      <p:sp>
        <p:nvSpPr>
          <p:cNvPr id="10" name="Text Placeholder 9">
            <a:extLst>
              <a:ext uri="{FF2B5EF4-FFF2-40B4-BE49-F238E27FC236}">
                <a16:creationId xmlns:a16="http://schemas.microsoft.com/office/drawing/2014/main" id="{63390080-6721-63A0-F2F6-642D93307F27}"/>
              </a:ext>
            </a:extLst>
          </p:cNvPr>
          <p:cNvSpPr>
            <a:spLocks noGrp="1"/>
          </p:cNvSpPr>
          <p:nvPr>
            <p:ph type="body" sz="quarter" idx="12"/>
          </p:nvPr>
        </p:nvSpPr>
        <p:spPr/>
        <p:txBody>
          <a:bodyPr>
            <a:normAutofit/>
          </a:bodyPr>
          <a:lstStyle/>
          <a:p>
            <a:pPr algn="just">
              <a:defRPr/>
            </a:pPr>
            <a:r>
              <a:rPr lang="en-GB" dirty="0"/>
              <a:t>Have a systematic approach to the diagnosis</a:t>
            </a:r>
            <a:endParaRPr lang="en-ZA" dirty="0"/>
          </a:p>
        </p:txBody>
      </p:sp>
      <p:sp>
        <p:nvSpPr>
          <p:cNvPr id="11" name="Text Placeholder 10">
            <a:extLst>
              <a:ext uri="{FF2B5EF4-FFF2-40B4-BE49-F238E27FC236}">
                <a16:creationId xmlns:a16="http://schemas.microsoft.com/office/drawing/2014/main" id="{5B339D69-1998-0E3B-F8C0-29DBF2581570}"/>
              </a:ext>
            </a:extLst>
          </p:cNvPr>
          <p:cNvSpPr>
            <a:spLocks noGrp="1"/>
          </p:cNvSpPr>
          <p:nvPr>
            <p:ph type="body" sz="quarter" idx="13"/>
          </p:nvPr>
        </p:nvSpPr>
        <p:spPr/>
        <p:txBody>
          <a:bodyPr/>
          <a:lstStyle/>
          <a:p>
            <a:r>
              <a:rPr lang="en-GB" dirty="0"/>
              <a:t>Use diagnostic tests as indicated to </a:t>
            </a:r>
            <a:r>
              <a:rPr lang="en-GB"/>
              <a:t>diagnose TB</a:t>
            </a:r>
            <a:endParaRPr lang="en-GB" dirty="0"/>
          </a:p>
        </p:txBody>
      </p:sp>
    </p:spTree>
    <p:extLst>
      <p:ext uri="{BB962C8B-B14F-4D97-AF65-F5344CB8AC3E}">
        <p14:creationId xmlns:p14="http://schemas.microsoft.com/office/powerpoint/2010/main" val="22043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a:extLst>
              <a:ext uri="{FF2B5EF4-FFF2-40B4-BE49-F238E27FC236}">
                <a16:creationId xmlns:a16="http://schemas.microsoft.com/office/drawing/2014/main" id="{8DAC7F6F-08C3-5648-9BCA-B112177CAC90}"/>
              </a:ext>
            </a:extLst>
          </p:cNvPr>
          <p:cNvSpPr>
            <a:spLocks noGrp="1"/>
          </p:cNvSpPr>
          <p:nvPr>
            <p:ph type="title"/>
          </p:nvPr>
        </p:nvSpPr>
        <p:spPr/>
        <p:txBody>
          <a:bodyPr>
            <a:noAutofit/>
          </a:bodyPr>
          <a:lstStyle/>
          <a:p>
            <a:r>
              <a:rPr lang="en-GB" altLang="en-AU" dirty="0"/>
              <a:t>Physical examination for TB</a:t>
            </a:r>
            <a:endParaRPr lang="en-AU" altLang="en-AU" dirty="0"/>
          </a:p>
        </p:txBody>
      </p:sp>
      <p:sp>
        <p:nvSpPr>
          <p:cNvPr id="2" name="Content Placeholder 1">
            <a:extLst>
              <a:ext uri="{FF2B5EF4-FFF2-40B4-BE49-F238E27FC236}">
                <a16:creationId xmlns:a16="http://schemas.microsoft.com/office/drawing/2014/main" id="{48F244FD-2BA0-0C4E-AC9B-E649D062DDA9}"/>
              </a:ext>
            </a:extLst>
          </p:cNvPr>
          <p:cNvSpPr>
            <a:spLocks noGrp="1"/>
          </p:cNvSpPr>
          <p:nvPr>
            <p:ph type="body" sz="quarter" idx="10"/>
          </p:nvPr>
        </p:nvSpPr>
        <p:spPr/>
        <p:txBody>
          <a:bodyPr>
            <a:normAutofit fontScale="92500" lnSpcReduction="10000"/>
          </a:bodyPr>
          <a:lstStyle/>
          <a:p>
            <a:pPr algn="just">
              <a:defRPr/>
            </a:pPr>
            <a:r>
              <a:rPr lang="en-US" dirty="0"/>
              <a:t>Exam findings in pulmonary TB </a:t>
            </a:r>
          </a:p>
          <a:p>
            <a:pPr lvl="1" algn="just">
              <a:defRPr/>
            </a:pPr>
            <a:r>
              <a:rPr lang="en-US" dirty="0"/>
              <a:t>Chest examination may be normal</a:t>
            </a:r>
          </a:p>
          <a:p>
            <a:pPr lvl="1">
              <a:defRPr/>
            </a:pPr>
            <a:r>
              <a:rPr lang="en-US" dirty="0"/>
              <a:t>Abnormal +/- added sounds (crackles)</a:t>
            </a:r>
          </a:p>
          <a:p>
            <a:pPr lvl="1">
              <a:defRPr/>
            </a:pPr>
            <a:r>
              <a:rPr lang="en-US" dirty="0"/>
              <a:t>Dullness to percussion (pleural fluid)</a:t>
            </a:r>
          </a:p>
          <a:p>
            <a:pPr lvl="1">
              <a:defRPr/>
            </a:pPr>
            <a:endParaRPr lang="en-US" dirty="0"/>
          </a:p>
          <a:p>
            <a:pPr>
              <a:defRPr/>
            </a:pPr>
            <a:r>
              <a:rPr lang="en-US" dirty="0"/>
              <a:t>Atypical presentation of PTB</a:t>
            </a:r>
          </a:p>
          <a:p>
            <a:pPr lvl="1">
              <a:defRPr/>
            </a:pPr>
            <a:r>
              <a:rPr lang="en-US" dirty="0"/>
              <a:t>Acute pneumonia in infants and HIV–infected children.</a:t>
            </a:r>
          </a:p>
          <a:p>
            <a:pPr lvl="1">
              <a:defRPr/>
            </a:pPr>
            <a:r>
              <a:rPr lang="en-US" dirty="0"/>
              <a:t>Asymmetrical wheeze that is not responsive to bronchodilator therapy</a:t>
            </a:r>
          </a:p>
          <a:p>
            <a:pPr marL="914400" lvl="1" indent="-514350">
              <a:buFont typeface="+mj-lt"/>
              <a:buAutoNum type="alphaLcParenR"/>
              <a:defRPr/>
            </a:pPr>
            <a:endParaRPr lang="en-US" dirty="0"/>
          </a:p>
          <a:p>
            <a:pPr>
              <a:defRPr/>
            </a:pPr>
            <a:r>
              <a:rPr lang="en-US" dirty="0"/>
              <a:t>Alternative causes of chronic or persistent respiratory symptoms include bronchiectasis which is associated with finger clubbing</a:t>
            </a:r>
          </a:p>
          <a:p>
            <a:pPr>
              <a:defRPr/>
            </a:pPr>
            <a:endParaRPr lang="en-US" dirty="0"/>
          </a:p>
          <a:p>
            <a:pPr>
              <a:defRPr/>
            </a:pPr>
            <a:r>
              <a:rPr lang="en-US" altLang="x-none" dirty="0"/>
              <a:t>EPTB: findings depend on site of presentation e.g. cervical lymph node TB, Tb pleural effusion, miliary TB, spinal TB, abdominal TB, or pericardial TB</a:t>
            </a:r>
          </a:p>
          <a:p>
            <a:pPr>
              <a:defRPr/>
            </a:pPr>
            <a:endParaRPr lang="en-US" dirty="0"/>
          </a:p>
          <a:p>
            <a:pPr>
              <a:defRPr/>
            </a:pPr>
            <a:endParaRPr lang="x-none"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2">
            <a:extLst>
              <a:ext uri="{FF2B5EF4-FFF2-40B4-BE49-F238E27FC236}">
                <a16:creationId xmlns:a16="http://schemas.microsoft.com/office/drawing/2014/main" id="{34A23005-BE7F-CE4D-8758-525FBA627A51}"/>
              </a:ext>
            </a:extLst>
          </p:cNvPr>
          <p:cNvSpPr>
            <a:spLocks noGrp="1"/>
          </p:cNvSpPr>
          <p:nvPr>
            <p:ph type="title"/>
          </p:nvPr>
        </p:nvSpPr>
        <p:spPr/>
        <p:txBody>
          <a:bodyPr>
            <a:normAutofit/>
          </a:bodyPr>
          <a:lstStyle/>
          <a:p>
            <a:r>
              <a:rPr lang="en-US" altLang="en-AU" dirty="0"/>
              <a:t>Presentation of EPTB in children and adolescents</a:t>
            </a:r>
            <a:endParaRPr lang="en-AU" altLang="en-AU" dirty="0"/>
          </a:p>
        </p:txBody>
      </p:sp>
      <p:sp>
        <p:nvSpPr>
          <p:cNvPr id="8" name="Text Placeholder 7">
            <a:extLst>
              <a:ext uri="{FF2B5EF4-FFF2-40B4-BE49-F238E27FC236}">
                <a16:creationId xmlns:a16="http://schemas.microsoft.com/office/drawing/2014/main" id="{A9A762AC-5AC2-B596-9380-78BDE78E6D52}"/>
              </a:ext>
            </a:extLst>
          </p:cNvPr>
          <p:cNvSpPr>
            <a:spLocks noGrp="1"/>
          </p:cNvSpPr>
          <p:nvPr>
            <p:ph type="body" idx="1"/>
          </p:nvPr>
        </p:nvSpPr>
        <p:spPr/>
        <p:txBody>
          <a:bodyPr>
            <a:normAutofit/>
          </a:bodyPr>
          <a:lstStyle/>
          <a:p>
            <a:pPr algn="ctr"/>
            <a:r>
              <a:rPr lang="en-AU" sz="2800" b="1" dirty="0"/>
              <a:t>Lymph node TB</a:t>
            </a:r>
          </a:p>
          <a:p>
            <a:pPr algn="ctr"/>
            <a:endParaRPr lang="en-ZA" sz="2800" b="1" dirty="0"/>
          </a:p>
        </p:txBody>
      </p:sp>
      <p:sp>
        <p:nvSpPr>
          <p:cNvPr id="10" name="Text Placeholder 9">
            <a:extLst>
              <a:ext uri="{FF2B5EF4-FFF2-40B4-BE49-F238E27FC236}">
                <a16:creationId xmlns:a16="http://schemas.microsoft.com/office/drawing/2014/main" id="{C7912135-7D8E-6AE8-7A1F-8BA985E068B8}"/>
              </a:ext>
            </a:extLst>
          </p:cNvPr>
          <p:cNvSpPr>
            <a:spLocks noGrp="1"/>
          </p:cNvSpPr>
          <p:nvPr>
            <p:ph type="body" idx="10"/>
          </p:nvPr>
        </p:nvSpPr>
        <p:spPr/>
        <p:txBody>
          <a:bodyPr>
            <a:normAutofit/>
          </a:bodyPr>
          <a:lstStyle/>
          <a:p>
            <a:pPr algn="ctr"/>
            <a:r>
              <a:rPr lang="en-ZA" sz="2800" b="1" dirty="0"/>
              <a:t>Miliary TB</a:t>
            </a:r>
          </a:p>
          <a:p>
            <a:pPr algn="ctr"/>
            <a:endParaRPr lang="en-ZA" sz="2800" b="1" dirty="0"/>
          </a:p>
        </p:txBody>
      </p:sp>
      <p:sp>
        <p:nvSpPr>
          <p:cNvPr id="12" name="Text Placeholder 11">
            <a:extLst>
              <a:ext uri="{FF2B5EF4-FFF2-40B4-BE49-F238E27FC236}">
                <a16:creationId xmlns:a16="http://schemas.microsoft.com/office/drawing/2014/main" id="{4236F5B5-03EB-897A-93E9-C3C7BF1A898E}"/>
              </a:ext>
            </a:extLst>
          </p:cNvPr>
          <p:cNvSpPr>
            <a:spLocks noGrp="1"/>
          </p:cNvSpPr>
          <p:nvPr>
            <p:ph type="body" idx="12"/>
          </p:nvPr>
        </p:nvSpPr>
        <p:spPr/>
        <p:txBody>
          <a:bodyPr>
            <a:normAutofit/>
          </a:bodyPr>
          <a:lstStyle/>
          <a:p>
            <a:pPr algn="ctr"/>
            <a:r>
              <a:rPr lang="en-ZA" sz="2800" b="1" dirty="0"/>
              <a:t>Pleural TB</a:t>
            </a:r>
          </a:p>
          <a:p>
            <a:pPr algn="ctr"/>
            <a:endParaRPr lang="en-ZA" sz="2800" b="1" dirty="0"/>
          </a:p>
        </p:txBody>
      </p:sp>
      <p:sp>
        <p:nvSpPr>
          <p:cNvPr id="13" name="Content Placeholder 12">
            <a:extLst>
              <a:ext uri="{FF2B5EF4-FFF2-40B4-BE49-F238E27FC236}">
                <a16:creationId xmlns:a16="http://schemas.microsoft.com/office/drawing/2014/main" id="{B37CB084-B353-C5E0-3A19-3392EDBF5FB5}"/>
              </a:ext>
            </a:extLst>
          </p:cNvPr>
          <p:cNvSpPr>
            <a:spLocks noGrp="1"/>
          </p:cNvSpPr>
          <p:nvPr>
            <p:ph sz="half" idx="13"/>
          </p:nvPr>
        </p:nvSpPr>
        <p:spPr/>
        <p:txBody>
          <a:bodyPr/>
          <a:lstStyle/>
          <a:p>
            <a:endParaRPr lang="en-ZA"/>
          </a:p>
        </p:txBody>
      </p:sp>
      <p:pic>
        <p:nvPicPr>
          <p:cNvPr id="3" name="Picture 2">
            <a:extLst>
              <a:ext uri="{FF2B5EF4-FFF2-40B4-BE49-F238E27FC236}">
                <a16:creationId xmlns:a16="http://schemas.microsoft.com/office/drawing/2014/main" id="{A987247E-08F2-EBAC-5D36-EEC24DA2778F}"/>
              </a:ext>
            </a:extLst>
          </p:cNvPr>
          <p:cNvPicPr>
            <a:picLocks noChangeAspect="1"/>
          </p:cNvPicPr>
          <p:nvPr/>
        </p:nvPicPr>
        <p:blipFill rotWithShape="1">
          <a:blip r:embed="rId3">
            <a:extLst>
              <a:ext uri="{28A0092B-C50C-407E-A947-70E740481C1C}">
                <a14:useLocalDpi xmlns:a14="http://schemas.microsoft.com/office/drawing/2010/main" val="0"/>
              </a:ext>
            </a:extLst>
          </a:blip>
          <a:srcRect l="7889" t="26676" r="43109" b="14634"/>
          <a:stretch/>
        </p:blipFill>
        <p:spPr>
          <a:xfrm>
            <a:off x="830428" y="1461942"/>
            <a:ext cx="3124717" cy="2987675"/>
          </a:xfrm>
          <a:prstGeom prst="roundRect">
            <a:avLst>
              <a:gd name="adj" fmla="val 0"/>
            </a:avLst>
          </a:prstGeom>
          <a:solidFill>
            <a:srgbClr val="FFFFFF">
              <a:shade val="85000"/>
            </a:srgbClr>
          </a:solidFill>
          <a:ln>
            <a:solidFill>
              <a:schemeClr val="tx1"/>
            </a:solid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80A7877-D383-9F16-D878-CA3AB403CEE1}"/>
              </a:ext>
            </a:extLst>
          </p:cNvPr>
          <p:cNvPicPr>
            <a:picLocks noChangeAspect="1"/>
          </p:cNvPicPr>
          <p:nvPr/>
        </p:nvPicPr>
        <p:blipFill rotWithShape="1">
          <a:blip r:embed="rId4"/>
          <a:srcRect b="4858"/>
          <a:stretch/>
        </p:blipFill>
        <p:spPr>
          <a:xfrm>
            <a:off x="4446813" y="1461942"/>
            <a:ext cx="3124717" cy="2987676"/>
          </a:xfrm>
          <a:prstGeom prst="rect">
            <a:avLst/>
          </a:prstGeom>
          <a:ln>
            <a:solidFill>
              <a:schemeClr val="tx1"/>
            </a:solidFill>
          </a:ln>
          <a:effectLst>
            <a:outerShdw blurRad="63500" sx="102000" sy="102000" algn="ctr" rotWithShape="0">
              <a:prstClr val="black">
                <a:alpha val="40000"/>
              </a:prstClr>
            </a:outerShdw>
          </a:effectLst>
        </p:spPr>
      </p:pic>
      <p:pic>
        <p:nvPicPr>
          <p:cNvPr id="15" name="Content Placeholder 14" descr="A close-up of a chest x-ray&#10;&#10;Description automatically generated">
            <a:extLst>
              <a:ext uri="{FF2B5EF4-FFF2-40B4-BE49-F238E27FC236}">
                <a16:creationId xmlns:a16="http://schemas.microsoft.com/office/drawing/2014/main" id="{7988C8CB-FCF7-CDCA-803E-17B642823073}"/>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2032" t="3523" r="42887" b="8491"/>
          <a:stretch/>
        </p:blipFill>
        <p:spPr>
          <a:xfrm>
            <a:off x="8093676" y="1557192"/>
            <a:ext cx="3124716" cy="2843358"/>
          </a:xfr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30915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9FE4F3E0-D446-612C-8D43-A3633E0EB4B3}"/>
              </a:ext>
            </a:extLst>
          </p:cNvPr>
          <p:cNvPicPr>
            <a:picLocks noChangeAspect="1"/>
          </p:cNvPicPr>
          <p:nvPr/>
        </p:nvPicPr>
        <p:blipFill rotWithShape="1">
          <a:blip r:embed="rId3"/>
          <a:srcRect l="6321" t="1193" r="6015" b="6741"/>
          <a:stretch/>
        </p:blipFill>
        <p:spPr>
          <a:xfrm>
            <a:off x="4499006" y="1582655"/>
            <a:ext cx="3024857" cy="2729057"/>
          </a:xfrm>
          <a:prstGeom prst="roundRect">
            <a:avLst>
              <a:gd name="adj" fmla="val 0"/>
            </a:avLst>
          </a:prstGeom>
          <a:solidFill>
            <a:srgbClr val="FFFFFF">
              <a:shade val="85000"/>
            </a:srgbClr>
          </a:solidFill>
          <a:ln>
            <a:solidFill>
              <a:schemeClr val="tx1"/>
            </a:solidFill>
          </a:ln>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A3BD3B9D-4FAF-7704-3515-03E9CD91ADAB}"/>
              </a:ext>
            </a:extLst>
          </p:cNvPr>
          <p:cNvPicPr>
            <a:picLocks noChangeAspect="1"/>
          </p:cNvPicPr>
          <p:nvPr/>
        </p:nvPicPr>
        <p:blipFill rotWithShape="1">
          <a:blip r:embed="rId4"/>
          <a:srcRect l="1583" r="973"/>
          <a:stretch/>
        </p:blipFill>
        <p:spPr>
          <a:xfrm>
            <a:off x="8096249" y="1592031"/>
            <a:ext cx="3105151" cy="2700570"/>
          </a:xfrm>
          <a:prstGeom prst="rect">
            <a:avLst/>
          </a:prstGeom>
          <a:ln>
            <a:solidFill>
              <a:schemeClr val="tx1"/>
            </a:solidFill>
          </a:ln>
          <a:effectLst>
            <a:outerShdw blurRad="63500" sx="102000" sy="102000" algn="ctr" rotWithShape="0">
              <a:prstClr val="black">
                <a:alpha val="40000"/>
              </a:prstClr>
            </a:outerShdw>
          </a:effectLst>
        </p:spPr>
      </p:pic>
      <p:sp>
        <p:nvSpPr>
          <p:cNvPr id="8" name="Title 7">
            <a:extLst>
              <a:ext uri="{FF2B5EF4-FFF2-40B4-BE49-F238E27FC236}">
                <a16:creationId xmlns:a16="http://schemas.microsoft.com/office/drawing/2014/main" id="{CA773DC2-BE88-3A6E-D847-702B64990C57}"/>
              </a:ext>
            </a:extLst>
          </p:cNvPr>
          <p:cNvSpPr>
            <a:spLocks noGrp="1"/>
          </p:cNvSpPr>
          <p:nvPr>
            <p:ph type="title"/>
          </p:nvPr>
        </p:nvSpPr>
        <p:spPr/>
        <p:txBody>
          <a:bodyPr/>
          <a:lstStyle/>
          <a:p>
            <a:r>
              <a:rPr lang="en-US" altLang="en-AU" dirty="0"/>
              <a:t>Presentation of EPTB in children and adolescents</a:t>
            </a:r>
            <a:endParaRPr lang="en-ZA" dirty="0"/>
          </a:p>
        </p:txBody>
      </p:sp>
      <p:sp>
        <p:nvSpPr>
          <p:cNvPr id="9" name="Text Placeholder 8">
            <a:extLst>
              <a:ext uri="{FF2B5EF4-FFF2-40B4-BE49-F238E27FC236}">
                <a16:creationId xmlns:a16="http://schemas.microsoft.com/office/drawing/2014/main" id="{62797730-563F-1C7D-A575-CF8606022179}"/>
              </a:ext>
            </a:extLst>
          </p:cNvPr>
          <p:cNvSpPr>
            <a:spLocks noGrp="1"/>
          </p:cNvSpPr>
          <p:nvPr>
            <p:ph type="body" idx="1"/>
          </p:nvPr>
        </p:nvSpPr>
        <p:spPr/>
        <p:txBody>
          <a:bodyPr anchor="t">
            <a:normAutofit/>
          </a:bodyPr>
          <a:lstStyle/>
          <a:p>
            <a:pPr algn="ctr"/>
            <a:r>
              <a:rPr lang="en-AU" sz="2800" b="1" dirty="0"/>
              <a:t>Spinal TB</a:t>
            </a:r>
          </a:p>
        </p:txBody>
      </p:sp>
      <p:sp>
        <p:nvSpPr>
          <p:cNvPr id="11" name="Text Placeholder 10">
            <a:extLst>
              <a:ext uri="{FF2B5EF4-FFF2-40B4-BE49-F238E27FC236}">
                <a16:creationId xmlns:a16="http://schemas.microsoft.com/office/drawing/2014/main" id="{4E71FEDE-2D45-4DA4-36B9-7D3F1DFDAF52}"/>
              </a:ext>
            </a:extLst>
          </p:cNvPr>
          <p:cNvSpPr>
            <a:spLocks noGrp="1"/>
          </p:cNvSpPr>
          <p:nvPr>
            <p:ph type="body" idx="10"/>
          </p:nvPr>
        </p:nvSpPr>
        <p:spPr/>
        <p:txBody>
          <a:bodyPr anchor="t">
            <a:normAutofit/>
          </a:bodyPr>
          <a:lstStyle/>
          <a:p>
            <a:pPr algn="ctr"/>
            <a:r>
              <a:rPr lang="en-ZA" sz="2800" b="1" dirty="0"/>
              <a:t>Pericardial TB</a:t>
            </a:r>
          </a:p>
        </p:txBody>
      </p:sp>
      <p:sp>
        <p:nvSpPr>
          <p:cNvPr id="13" name="Text Placeholder 12">
            <a:extLst>
              <a:ext uri="{FF2B5EF4-FFF2-40B4-BE49-F238E27FC236}">
                <a16:creationId xmlns:a16="http://schemas.microsoft.com/office/drawing/2014/main" id="{619A24CF-4A60-EFC7-3C58-D93E2350620B}"/>
              </a:ext>
            </a:extLst>
          </p:cNvPr>
          <p:cNvSpPr>
            <a:spLocks noGrp="1"/>
          </p:cNvSpPr>
          <p:nvPr>
            <p:ph type="body" idx="12"/>
          </p:nvPr>
        </p:nvSpPr>
        <p:spPr/>
        <p:txBody>
          <a:bodyPr anchor="t">
            <a:normAutofit/>
          </a:bodyPr>
          <a:lstStyle/>
          <a:p>
            <a:pPr algn="ctr"/>
            <a:r>
              <a:rPr lang="en-AU" sz="2800" b="1" dirty="0"/>
              <a:t>Abdominal TB</a:t>
            </a:r>
          </a:p>
        </p:txBody>
      </p:sp>
      <p:pic>
        <p:nvPicPr>
          <p:cNvPr id="16" name="Content Placeholder 15">
            <a:extLst>
              <a:ext uri="{FF2B5EF4-FFF2-40B4-BE49-F238E27FC236}">
                <a16:creationId xmlns:a16="http://schemas.microsoft.com/office/drawing/2014/main" id="{9445069F-22B2-06DB-684C-5AEF5FBF6839}"/>
              </a:ext>
            </a:extLst>
          </p:cNvPr>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rcRect l="3225"/>
          <a:stretch/>
        </p:blipFill>
        <p:spPr>
          <a:xfrm>
            <a:off x="857955" y="1563544"/>
            <a:ext cx="3119135" cy="2729057"/>
          </a:xfrm>
          <a:prstGeom prst="roundRect">
            <a:avLst>
              <a:gd name="adj" fmla="val 0"/>
            </a:avLst>
          </a:prstGeom>
          <a:solidFill>
            <a:srgbClr val="FFFFFF">
              <a:shade val="85000"/>
            </a:srgbClr>
          </a:solidFill>
          <a:ln>
            <a:solidFill>
              <a:schemeClr val="tx1"/>
            </a:solidFill>
          </a:ln>
          <a:effectLst>
            <a:outerShdw blurRad="63500" sx="102000" sy="102000" algn="ctr" rotWithShape="0">
              <a:prstClr val="black">
                <a:alpha val="40000"/>
              </a:prst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p:cNvSpPr>
            <a:spLocks noGrp="1"/>
          </p:cNvSpPr>
          <p:nvPr>
            <p:ph type="title"/>
          </p:nvPr>
        </p:nvSpPr>
        <p:spPr/>
        <p:txBody>
          <a:bodyPr/>
          <a:lstStyle/>
          <a:p>
            <a:r>
              <a:rPr lang="en-US" altLang="en-AU" dirty="0"/>
              <a:t>Diagnosis of drug-resistant TB</a:t>
            </a:r>
            <a:endParaRPr lang="en-AU" altLang="en-AU" dirty="0"/>
          </a:p>
        </p:txBody>
      </p:sp>
      <p:sp>
        <p:nvSpPr>
          <p:cNvPr id="17410" name="Content Placeholder 1"/>
          <p:cNvSpPr>
            <a:spLocks noGrp="1"/>
          </p:cNvSpPr>
          <p:nvPr>
            <p:ph type="body" sz="quarter" idx="10"/>
          </p:nvPr>
        </p:nvSpPr>
        <p:spPr>
          <a:xfrm>
            <a:off x="695325" y="1376363"/>
            <a:ext cx="7790753" cy="1332970"/>
          </a:xfrm>
        </p:spPr>
        <p:txBody>
          <a:bodyPr>
            <a:noAutofit/>
          </a:bodyPr>
          <a:lstStyle/>
          <a:p>
            <a:pPr>
              <a:spcAft>
                <a:spcPts val="1800"/>
              </a:spcAft>
            </a:pPr>
            <a:r>
              <a:rPr lang="en-US" altLang="en-AU" sz="2200" dirty="0"/>
              <a:t>The clinical presentation of drug-resistant TB in children and adolescent is similar to the presentation of drug-susceptible TB.</a:t>
            </a:r>
          </a:p>
          <a:p>
            <a:r>
              <a:rPr lang="en-US" altLang="en-AU" sz="2200" dirty="0"/>
              <a:t>Bacteriological confirmation should always be sought but clinical diagnosis is also commonly required. Treatment of a child can be guided by the drug-susceptibility of a known contact with confirmed DR-TB.</a:t>
            </a:r>
          </a:p>
          <a:p>
            <a:endParaRPr lang="en-US" altLang="en-AU" sz="2200" dirty="0"/>
          </a:p>
        </p:txBody>
      </p:sp>
      <p:pic>
        <p:nvPicPr>
          <p:cNvPr id="3" name="Picture 2" descr="A blue outline of a petri dish with a stick">
            <a:extLst>
              <a:ext uri="{FF2B5EF4-FFF2-40B4-BE49-F238E27FC236}">
                <a16:creationId xmlns:a16="http://schemas.microsoft.com/office/drawing/2014/main" id="{D1210873-A1C1-1CE0-614B-1261D2BDD403}"/>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25371"/>
          <a:stretch/>
        </p:blipFill>
        <p:spPr>
          <a:xfrm>
            <a:off x="8813801" y="580801"/>
            <a:ext cx="2111022" cy="1591124"/>
          </a:xfrm>
          <a:prstGeom prst="rect">
            <a:avLst/>
          </a:prstGeom>
        </p:spPr>
      </p:pic>
      <p:sp>
        <p:nvSpPr>
          <p:cNvPr id="4" name="Content Placeholder 1">
            <a:extLst>
              <a:ext uri="{FF2B5EF4-FFF2-40B4-BE49-F238E27FC236}">
                <a16:creationId xmlns:a16="http://schemas.microsoft.com/office/drawing/2014/main" id="{27F7198C-1ED5-698E-E0FB-16D9F9DF431D}"/>
              </a:ext>
            </a:extLst>
          </p:cNvPr>
          <p:cNvSpPr txBox="1">
            <a:spLocks/>
          </p:cNvSpPr>
          <p:nvPr/>
        </p:nvSpPr>
        <p:spPr>
          <a:xfrm>
            <a:off x="695325" y="3824249"/>
            <a:ext cx="11112853" cy="22304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AU" sz="2200" dirty="0"/>
              <a:t>Consider a diagnosis of drug-resistant TB if there is:</a:t>
            </a:r>
          </a:p>
          <a:p>
            <a:pPr lvl="1"/>
            <a:r>
              <a:rPr lang="en-US" altLang="en-AU" sz="2000" dirty="0">
                <a:solidFill>
                  <a:schemeClr val="bg2">
                    <a:lumMod val="50000"/>
                  </a:schemeClr>
                </a:solidFill>
              </a:rPr>
              <a:t>Close contact with a person with known/confirmed DR TB</a:t>
            </a:r>
          </a:p>
          <a:p>
            <a:pPr lvl="1"/>
            <a:r>
              <a:rPr lang="en-US" altLang="en-AU" sz="2000" dirty="0">
                <a:solidFill>
                  <a:schemeClr val="bg2">
                    <a:lumMod val="50000"/>
                  </a:schemeClr>
                </a:solidFill>
              </a:rPr>
              <a:t>Contact with a person with presumed drug-resistant TB such as did not respond to first-line treatment or is being retreated</a:t>
            </a:r>
          </a:p>
          <a:p>
            <a:pPr lvl="1"/>
            <a:r>
              <a:rPr lang="en-US" altLang="en-AU" sz="2000" dirty="0">
                <a:solidFill>
                  <a:schemeClr val="bg2">
                    <a:lumMod val="50000"/>
                  </a:schemeClr>
                </a:solidFill>
              </a:rPr>
              <a:t>Unsatisfactory response to first-line TB treatment despite good adherence</a:t>
            </a:r>
          </a:p>
          <a:p>
            <a:pPr lvl="1"/>
            <a:r>
              <a:rPr lang="en-US" altLang="en-AU" sz="2000" dirty="0">
                <a:solidFill>
                  <a:schemeClr val="bg2">
                    <a:lumMod val="50000"/>
                  </a:schemeClr>
                </a:solidFill>
              </a:rPr>
              <a:t>Previous treatment for TB and presents with recurrence of disease.</a:t>
            </a:r>
          </a:p>
        </p:txBody>
      </p:sp>
    </p:spTree>
    <p:extLst>
      <p:ext uri="{BB962C8B-B14F-4D97-AF65-F5344CB8AC3E}">
        <p14:creationId xmlns:p14="http://schemas.microsoft.com/office/powerpoint/2010/main" val="1566454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289E-2A14-90B0-2C96-5911F2A047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4575E38-2477-84FA-3E12-2CD1D551897A}"/>
              </a:ext>
            </a:extLst>
          </p:cNvPr>
          <p:cNvSpPr>
            <a:spLocks noGrp="1"/>
          </p:cNvSpPr>
          <p:nvPr>
            <p:ph type="title"/>
          </p:nvPr>
        </p:nvSpPr>
        <p:spPr/>
        <p:txBody>
          <a:bodyPr>
            <a:normAutofit/>
          </a:bodyPr>
          <a:lstStyle/>
          <a:p>
            <a:r>
              <a:rPr lang="en-ZA" dirty="0"/>
              <a:t>Investigations</a:t>
            </a:r>
          </a:p>
        </p:txBody>
      </p:sp>
    </p:spTree>
    <p:extLst>
      <p:ext uri="{BB962C8B-B14F-4D97-AF65-F5344CB8AC3E}">
        <p14:creationId xmlns:p14="http://schemas.microsoft.com/office/powerpoint/2010/main" val="734096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2">
            <a:extLst>
              <a:ext uri="{FF2B5EF4-FFF2-40B4-BE49-F238E27FC236}">
                <a16:creationId xmlns:a16="http://schemas.microsoft.com/office/drawing/2014/main" id="{EA54C6C6-2490-BF45-94A0-BA4D31EBC8A4}"/>
              </a:ext>
            </a:extLst>
          </p:cNvPr>
          <p:cNvSpPr>
            <a:spLocks noGrp="1"/>
          </p:cNvSpPr>
          <p:nvPr>
            <p:ph type="title"/>
          </p:nvPr>
        </p:nvSpPr>
        <p:spPr/>
        <p:txBody>
          <a:bodyPr>
            <a:normAutofit/>
          </a:bodyPr>
          <a:lstStyle/>
          <a:p>
            <a:r>
              <a:rPr lang="en-GB" altLang="en-AU" dirty="0"/>
              <a:t>Investigations</a:t>
            </a:r>
            <a:endParaRPr lang="en-AU" altLang="en-AU" dirty="0"/>
          </a:p>
        </p:txBody>
      </p:sp>
      <p:sp>
        <p:nvSpPr>
          <p:cNvPr id="33794" name="Content Placeholder 1">
            <a:extLst>
              <a:ext uri="{FF2B5EF4-FFF2-40B4-BE49-F238E27FC236}">
                <a16:creationId xmlns:a16="http://schemas.microsoft.com/office/drawing/2014/main" id="{148D1CC5-F6B9-A440-8908-88885697B25B}"/>
              </a:ext>
            </a:extLst>
          </p:cNvPr>
          <p:cNvSpPr>
            <a:spLocks noGrp="1"/>
          </p:cNvSpPr>
          <p:nvPr>
            <p:ph type="body" sz="quarter" idx="10"/>
          </p:nvPr>
        </p:nvSpPr>
        <p:spPr>
          <a:xfrm>
            <a:off x="695325" y="1376363"/>
            <a:ext cx="10656888" cy="2052637"/>
          </a:xfrm>
        </p:spPr>
        <p:txBody>
          <a:bodyPr vert="horz" lIns="91440" tIns="45720" rIns="91440" bIns="45720" rtlCol="0" anchor="t">
            <a:normAutofit/>
          </a:bodyPr>
          <a:lstStyle/>
          <a:p>
            <a:pPr>
              <a:spcAft>
                <a:spcPts val="1200"/>
              </a:spcAft>
              <a:defRPr/>
            </a:pPr>
            <a:r>
              <a:rPr lang="en-US" altLang="x-none" sz="2400" dirty="0"/>
              <a:t>Seek bacteriological confirmation whenever possible: c</a:t>
            </a:r>
            <a:r>
              <a:rPr lang="en-US" altLang="en-AU" sz="2400" dirty="0"/>
              <a:t>onsider availability, optimal sample, clinical indications and utility of the test.</a:t>
            </a:r>
            <a:endParaRPr lang="en-US" altLang="x-none" sz="2400" dirty="0"/>
          </a:p>
          <a:p>
            <a:pPr>
              <a:spcAft>
                <a:spcPts val="1200"/>
              </a:spcAft>
              <a:defRPr/>
            </a:pPr>
            <a:r>
              <a:rPr lang="en-US" altLang="x-none" sz="2400" dirty="0"/>
              <a:t>Molecular WHO-approved rapid diagnostics increasingly available. </a:t>
            </a:r>
          </a:p>
          <a:p>
            <a:pPr>
              <a:spcAft>
                <a:spcPts val="1200"/>
              </a:spcAft>
              <a:defRPr/>
            </a:pPr>
            <a:r>
              <a:rPr lang="en-US" altLang="x-none" sz="2400" dirty="0"/>
              <a:t>Xpert Ultra recommended for child TB on a range of samples.</a:t>
            </a:r>
            <a:endParaRPr lang="en-US" altLang="x-none" sz="2400" dirty="0">
              <a:ea typeface="Calibri"/>
              <a:cs typeface="Calibri"/>
            </a:endParaRPr>
          </a:p>
        </p:txBody>
      </p:sp>
      <p:pic>
        <p:nvPicPr>
          <p:cNvPr id="3" name="Picture 2">
            <a:extLst>
              <a:ext uri="{FF2B5EF4-FFF2-40B4-BE49-F238E27FC236}">
                <a16:creationId xmlns:a16="http://schemas.microsoft.com/office/drawing/2014/main" id="{9B78335F-C72D-19B9-FD46-C94FB450CB0B}"/>
              </a:ext>
            </a:extLst>
          </p:cNvPr>
          <p:cNvPicPr>
            <a:picLocks noChangeAspect="1"/>
          </p:cNvPicPr>
          <p:nvPr/>
        </p:nvPicPr>
        <p:blipFill>
          <a:blip r:embed="rId3"/>
          <a:stretch>
            <a:fillRect/>
          </a:stretch>
        </p:blipFill>
        <p:spPr>
          <a:xfrm>
            <a:off x="8622674" y="3626644"/>
            <a:ext cx="2729539" cy="2457623"/>
          </a:xfrm>
          <a:prstGeom prst="rect">
            <a:avLst/>
          </a:prstGeom>
          <a:ln>
            <a:solidFill>
              <a:schemeClr val="tx1"/>
            </a:solidFill>
          </a:ln>
          <a:effectLst>
            <a:outerShdw blurRad="63500" sx="102000" sy="102000" algn="ctr" rotWithShape="0">
              <a:prstClr val="black">
                <a:alpha val="40000"/>
              </a:prstClr>
            </a:outerShdw>
          </a:effectLst>
        </p:spPr>
      </p:pic>
      <p:sp>
        <p:nvSpPr>
          <p:cNvPr id="4" name="Content Placeholder 1">
            <a:extLst>
              <a:ext uri="{FF2B5EF4-FFF2-40B4-BE49-F238E27FC236}">
                <a16:creationId xmlns:a16="http://schemas.microsoft.com/office/drawing/2014/main" id="{C92CB9ED-8B69-0E0C-0E24-D1091C70606C}"/>
              </a:ext>
            </a:extLst>
          </p:cNvPr>
          <p:cNvSpPr txBox="1">
            <a:spLocks/>
          </p:cNvSpPr>
          <p:nvPr/>
        </p:nvSpPr>
        <p:spPr>
          <a:xfrm>
            <a:off x="695325" y="3554499"/>
            <a:ext cx="7331075" cy="2292264"/>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defRPr/>
            </a:pPr>
            <a:r>
              <a:rPr lang="en-US" altLang="x-none" sz="2400" dirty="0"/>
              <a:t>Lack of access to TB diagnostic tests should not be a barrier to diagnosis or decision to treat in most cases.</a:t>
            </a:r>
          </a:p>
          <a:p>
            <a:pPr>
              <a:spcAft>
                <a:spcPts val="1200"/>
              </a:spcAft>
              <a:defRPr/>
            </a:pPr>
            <a:r>
              <a:rPr lang="en-US" altLang="x-none" sz="2400" dirty="0"/>
              <a:t>A negative laboratory test does not rule out TB and CXR is commonly used to support TB diagnosis.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72" name="Title 2">
            <a:extLst>
              <a:ext uri="{FF2B5EF4-FFF2-40B4-BE49-F238E27FC236}">
                <a16:creationId xmlns:a16="http://schemas.microsoft.com/office/drawing/2014/main" id="{C3EE21E4-03A1-1E48-95F4-7C05515BDDFD}"/>
              </a:ext>
            </a:extLst>
          </p:cNvPr>
          <p:cNvSpPr>
            <a:spLocks noGrp="1"/>
          </p:cNvSpPr>
          <p:nvPr>
            <p:ph type="title"/>
          </p:nvPr>
        </p:nvSpPr>
        <p:spPr>
          <a:xfrm>
            <a:off x="619125" y="538947"/>
            <a:ext cx="10656888" cy="1116012"/>
          </a:xfrm>
        </p:spPr>
        <p:txBody>
          <a:bodyPr>
            <a:normAutofit/>
          </a:bodyPr>
          <a:lstStyle/>
          <a:p>
            <a:r>
              <a:rPr lang="en-GB" altLang="en-AU" dirty="0"/>
              <a:t>Use diagnostic tests whenever possible</a:t>
            </a:r>
            <a:endParaRPr lang="en-AU" altLang="en-AU" dirty="0"/>
          </a:p>
        </p:txBody>
      </p:sp>
      <p:sp>
        <p:nvSpPr>
          <p:cNvPr id="53273" name="TextBox 1">
            <a:extLst>
              <a:ext uri="{FF2B5EF4-FFF2-40B4-BE49-F238E27FC236}">
                <a16:creationId xmlns:a16="http://schemas.microsoft.com/office/drawing/2014/main" id="{E9E99A7E-D5C6-A447-9E96-BEC1586D7632}"/>
              </a:ext>
            </a:extLst>
          </p:cNvPr>
          <p:cNvSpPr txBox="1">
            <a:spLocks noChangeArrowheads="1"/>
          </p:cNvSpPr>
          <p:nvPr/>
        </p:nvSpPr>
        <p:spPr bwMode="auto">
          <a:xfrm>
            <a:off x="8467686" y="4967740"/>
            <a:ext cx="31133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r>
              <a:rPr lang="en-US" altLang="en-US" sz="1800" i="1" baseline="30000" dirty="0">
                <a:latin typeface="+mn-lt"/>
              </a:rPr>
              <a:t>*WHO-recommended initial TB diagnostic tests</a:t>
            </a:r>
          </a:p>
        </p:txBody>
      </p:sp>
      <p:graphicFrame>
        <p:nvGraphicFramePr>
          <p:cNvPr id="5" name="Table Placeholder 5">
            <a:extLst>
              <a:ext uri="{FF2B5EF4-FFF2-40B4-BE49-F238E27FC236}">
                <a16:creationId xmlns:a16="http://schemas.microsoft.com/office/drawing/2014/main" id="{85A1680A-DBEA-C79A-6F90-F4F65A881CBD}"/>
              </a:ext>
            </a:extLst>
          </p:cNvPr>
          <p:cNvGraphicFramePr>
            <a:graphicFrameLocks/>
          </p:cNvGraphicFramePr>
          <p:nvPr>
            <p:extLst>
              <p:ext uri="{D42A27DB-BD31-4B8C-83A1-F6EECF244321}">
                <p14:modId xmlns:p14="http://schemas.microsoft.com/office/powerpoint/2010/main" val="3040263965"/>
              </p:ext>
            </p:extLst>
          </p:nvPr>
        </p:nvGraphicFramePr>
        <p:xfrm>
          <a:off x="610960" y="2029916"/>
          <a:ext cx="10970079" cy="2839866"/>
        </p:xfrm>
        <a:graphic>
          <a:graphicData uri="http://schemas.openxmlformats.org/drawingml/2006/table">
            <a:tbl>
              <a:tblPr firstRow="1" bandRow="1"/>
              <a:tblGrid>
                <a:gridCol w="2428876">
                  <a:extLst>
                    <a:ext uri="{9D8B030D-6E8A-4147-A177-3AD203B41FA5}">
                      <a16:colId xmlns:a16="http://schemas.microsoft.com/office/drawing/2014/main" val="1121367642"/>
                    </a:ext>
                  </a:extLst>
                </a:gridCol>
                <a:gridCol w="3442854">
                  <a:extLst>
                    <a:ext uri="{9D8B030D-6E8A-4147-A177-3AD203B41FA5}">
                      <a16:colId xmlns:a16="http://schemas.microsoft.com/office/drawing/2014/main" val="302585313"/>
                    </a:ext>
                  </a:extLst>
                </a:gridCol>
                <a:gridCol w="5098349">
                  <a:extLst>
                    <a:ext uri="{9D8B030D-6E8A-4147-A177-3AD203B41FA5}">
                      <a16:colId xmlns:a16="http://schemas.microsoft.com/office/drawing/2014/main" val="3261044090"/>
                    </a:ext>
                  </a:extLst>
                </a:gridCol>
              </a:tblGrid>
              <a:tr h="432000">
                <a:tc>
                  <a:txBody>
                    <a:bodyPr/>
                    <a:lstStyle/>
                    <a:p>
                      <a:pPr algn="l"/>
                      <a:r>
                        <a:rPr lang="en-US" sz="2000" dirty="0">
                          <a:solidFill>
                            <a:schemeClr val="bg2"/>
                          </a:solidFill>
                        </a:rPr>
                        <a:t>Investigation </a:t>
                      </a:r>
                      <a:endParaRPr lang="x-none" sz="2000" dirty="0">
                        <a:solidFill>
                          <a:schemeClr val="bg2"/>
                        </a:solidFill>
                      </a:endParaRPr>
                    </a:p>
                  </a:txBody>
                  <a:tcPr marL="91422" marR="91422" marT="45696" marB="45696">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000" dirty="0">
                          <a:solidFill>
                            <a:schemeClr val="bg2"/>
                          </a:solidFill>
                        </a:rPr>
                        <a:t>Type of sample </a:t>
                      </a:r>
                      <a:endParaRPr lang="x-none" sz="2000" dirty="0">
                        <a:solidFill>
                          <a:schemeClr val="bg2"/>
                        </a:solidFill>
                      </a:endParaRPr>
                    </a:p>
                  </a:txBody>
                  <a:tcPr marL="91422" marR="91422" marT="45696" marB="45696">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000" dirty="0">
                          <a:solidFill>
                            <a:schemeClr val="bg2"/>
                          </a:solidFill>
                        </a:rPr>
                        <a:t>Rationale </a:t>
                      </a:r>
                      <a:endParaRPr lang="x-none" sz="2000" dirty="0">
                        <a:solidFill>
                          <a:schemeClr val="bg2"/>
                        </a:solidFill>
                      </a:endParaRPr>
                    </a:p>
                  </a:txBody>
                  <a:tcPr marL="91422" marR="91422" marT="45696" marB="45696">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p>
                      <a:pPr algn="l"/>
                      <a:r>
                        <a:rPr lang="en-US" sz="2000" b="1" dirty="0">
                          <a:solidFill>
                            <a:schemeClr val="tx1"/>
                          </a:solidFill>
                        </a:rPr>
                        <a:t>Xpert MTB/RIF*</a:t>
                      </a:r>
                    </a:p>
                    <a:p>
                      <a:pPr algn="l"/>
                      <a:endParaRPr lang="x-none" sz="20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30" baseline="0" dirty="0">
                          <a:solidFill>
                            <a:schemeClr val="tx1"/>
                          </a:solidFill>
                        </a:rPr>
                        <a:t>Xpert MTB/RIF Ultra*  </a:t>
                      </a:r>
                    </a:p>
                  </a:txBody>
                  <a:tcPr marL="91422" marR="91422" marT="45696" marB="45696">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87313" indent="-87313" algn="l">
                        <a:spcAft>
                          <a:spcPts val="1200"/>
                        </a:spcAft>
                        <a:buFont typeface="Arial" panose="020B0604020202020204" pitchFamily="34" charset="0"/>
                        <a:buChar char="•"/>
                      </a:pPr>
                      <a:r>
                        <a:rPr lang="en-US" sz="1800" dirty="0">
                          <a:solidFill>
                            <a:schemeClr val="tx1"/>
                          </a:solidFill>
                        </a:rPr>
                        <a:t>Sputum, expectorated or induced</a:t>
                      </a:r>
                      <a:r>
                        <a:rPr lang="en-US" sz="1800" baseline="0" dirty="0">
                          <a:solidFill>
                            <a:schemeClr val="tx1"/>
                          </a:solidFill>
                        </a:rPr>
                        <a:t> </a:t>
                      </a:r>
                      <a:r>
                        <a:rPr lang="en-US" sz="1800" dirty="0">
                          <a:solidFill>
                            <a:schemeClr val="tx1"/>
                          </a:solidFill>
                        </a:rPr>
                        <a:t>or swallowed </a:t>
                      </a:r>
                      <a:r>
                        <a:rPr lang="en-US" sz="1800" baseline="0" dirty="0">
                          <a:solidFill>
                            <a:schemeClr val="tx1"/>
                          </a:solidFill>
                        </a:rPr>
                        <a:t> e.g. GA</a:t>
                      </a:r>
                      <a:r>
                        <a:rPr lang="en-US" sz="1800" dirty="0">
                          <a:solidFill>
                            <a:schemeClr val="tx1"/>
                          </a:solidFill>
                        </a:rPr>
                        <a:t>, NPA,</a:t>
                      </a:r>
                      <a:r>
                        <a:rPr lang="en-US" sz="1800" baseline="0" dirty="0">
                          <a:solidFill>
                            <a:schemeClr val="tx1"/>
                          </a:solidFill>
                        </a:rPr>
                        <a:t> </a:t>
                      </a:r>
                      <a:r>
                        <a:rPr lang="en-US" sz="1800" dirty="0">
                          <a:solidFill>
                            <a:schemeClr val="tx1"/>
                          </a:solidFill>
                        </a:rPr>
                        <a:t>stool</a:t>
                      </a:r>
                    </a:p>
                    <a:p>
                      <a:pPr marL="87313" indent="-87313" algn="l">
                        <a:spcAft>
                          <a:spcPts val="1200"/>
                        </a:spcAft>
                        <a:buFont typeface="Arial" panose="020B0604020202020204" pitchFamily="34" charset="0"/>
                        <a:buChar char="•"/>
                      </a:pPr>
                      <a:r>
                        <a:rPr lang="en-US" sz="1800" dirty="0">
                          <a:solidFill>
                            <a:schemeClr val="tx1"/>
                          </a:solidFill>
                        </a:rPr>
                        <a:t>Lymph node aspirate</a:t>
                      </a:r>
                    </a:p>
                    <a:p>
                      <a:pPr marL="87313" indent="-87313" algn="l">
                        <a:spcAft>
                          <a:spcPts val="1200"/>
                        </a:spcAft>
                        <a:buFont typeface="Arial" panose="020B0604020202020204" pitchFamily="34" charset="0"/>
                        <a:buChar char="•"/>
                      </a:pPr>
                      <a:r>
                        <a:rPr lang="en-US" sz="1800" dirty="0">
                          <a:solidFill>
                            <a:schemeClr val="tx1"/>
                          </a:solidFill>
                        </a:rPr>
                        <a:t>Cerebrospinal fluid</a:t>
                      </a:r>
                    </a:p>
                  </a:txBody>
                  <a:tcPr marL="91422" marR="91422" marT="45696" marB="45696">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85725" indent="-85725" algn="l">
                        <a:spcBef>
                          <a:spcPts val="0"/>
                        </a:spcBef>
                        <a:spcAft>
                          <a:spcPts val="1200"/>
                        </a:spcAft>
                        <a:buFont typeface="Arial" panose="020B0604020202020204" pitchFamily="34" charset="0"/>
                        <a:buChar char="•"/>
                        <a:tabLst>
                          <a:tab pos="85725" algn="l"/>
                        </a:tabLst>
                      </a:pPr>
                      <a:r>
                        <a:rPr lang="en-US" sz="1800" dirty="0">
                          <a:solidFill>
                            <a:schemeClr val="tx1"/>
                          </a:solidFill>
                        </a:rPr>
                        <a:t>Higher sensitivity and specificity compared to smear microscopy </a:t>
                      </a:r>
                    </a:p>
                    <a:p>
                      <a:pPr marL="85725" marR="0" lvl="0" indent="-8572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85725" algn="l"/>
                        </a:tabLst>
                        <a:defRPr/>
                      </a:pPr>
                      <a:r>
                        <a:rPr lang="en-US" sz="1800" dirty="0">
                          <a:solidFill>
                            <a:schemeClr val="tx1"/>
                          </a:solidFill>
                        </a:rPr>
                        <a:t>Detects rifampicin-resistant (or presumptive MDR) TB</a:t>
                      </a:r>
                    </a:p>
                  </a:txBody>
                  <a:tcPr marL="91422" marR="91422" marT="45696" marB="45696">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p>
                      <a:pPr algn="l"/>
                      <a:r>
                        <a:rPr lang="en-US" sz="2000" b="1" dirty="0">
                          <a:solidFill>
                            <a:schemeClr val="tx1"/>
                          </a:solidFill>
                        </a:rPr>
                        <a:t>LF-LAM</a:t>
                      </a:r>
                      <a:endParaRPr lang="x-none" sz="2000" b="1" dirty="0">
                        <a:solidFill>
                          <a:schemeClr val="tx1"/>
                        </a:solidFill>
                      </a:endParaRPr>
                    </a:p>
                  </a:txBody>
                  <a:tcPr marT="45717" marB="45717">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87313" indent="-87313" algn="l">
                        <a:buFont typeface="Arial" panose="020B0604020202020204" pitchFamily="34" charset="0"/>
                        <a:buChar char="•"/>
                      </a:pPr>
                      <a:r>
                        <a:rPr lang="en-US" sz="1800" dirty="0"/>
                        <a:t>Urine to detect </a:t>
                      </a:r>
                      <a:r>
                        <a:rPr lang="en-AU" sz="1800" b="0" i="0" u="none" strike="noStrike" kern="1200" dirty="0">
                          <a:solidFill>
                            <a:schemeClr val="dk1"/>
                          </a:solidFill>
                          <a:effectLst/>
                          <a:latin typeface="+mn-lt"/>
                          <a:ea typeface="+mn-ea"/>
                          <a:cs typeface="+mn-cs"/>
                        </a:rPr>
                        <a:t>lipoarabinomannan </a:t>
                      </a:r>
                      <a:endParaRPr lang="x-none" sz="1800" dirty="0"/>
                    </a:p>
                  </a:txBody>
                  <a:tcPr marT="45717" marB="45717">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marL="85725" indent="-85725" algn="l">
                        <a:buFont typeface="Arial" panose="020B0604020202020204" pitchFamily="34" charset="0"/>
                        <a:buChar char="•"/>
                      </a:pPr>
                      <a:r>
                        <a:rPr lang="en-US" sz="1800" kern="1200" dirty="0">
                          <a:solidFill>
                            <a:schemeClr val="tx1"/>
                          </a:solidFill>
                          <a:latin typeface="+mn-lt"/>
                          <a:ea typeface="+mn-ea"/>
                          <a:cs typeface="+mn-cs"/>
                        </a:rPr>
                        <a:t>A bedside rule-in test for high-risk children and adolescents living with HIV especially with advanced disease or low CD4 &lt; 200 cells/mm</a:t>
                      </a:r>
                      <a:r>
                        <a:rPr lang="en-US" sz="1800" kern="1200" baseline="30000" dirty="0">
                          <a:solidFill>
                            <a:schemeClr val="tx1"/>
                          </a:solidFill>
                          <a:latin typeface="+mn-lt"/>
                          <a:ea typeface="+mn-ea"/>
                          <a:cs typeface="+mn-cs"/>
                        </a:rPr>
                        <a:t>3</a:t>
                      </a:r>
                    </a:p>
                  </a:txBody>
                  <a:tcPr marT="45717" marB="45717">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bl>
          </a:graphicData>
        </a:graphic>
      </p:graphicFrame>
      <p:pic>
        <p:nvPicPr>
          <p:cNvPr id="2" name="Picture 2" descr="image">
            <a:extLst>
              <a:ext uri="{FF2B5EF4-FFF2-40B4-BE49-F238E27FC236}">
                <a16:creationId xmlns:a16="http://schemas.microsoft.com/office/drawing/2014/main" id="{B8808D58-8999-C119-862F-DB76120B5EA2}"/>
              </a:ext>
            </a:extLst>
          </p:cNvPr>
          <p:cNvPicPr>
            <a:picLocks noChangeAspect="1" noChangeArrowheads="1"/>
          </p:cNvPicPr>
          <p:nvPr/>
        </p:nvPicPr>
        <p:blipFill>
          <a:blip r:embed="rId3"/>
          <a:srcRect/>
          <a:stretch>
            <a:fillRect/>
          </a:stretch>
        </p:blipFill>
        <p:spPr bwMode="auto">
          <a:xfrm>
            <a:off x="9725891" y="188913"/>
            <a:ext cx="1446213" cy="2048915"/>
          </a:xfrm>
          <a:prstGeom prst="rect">
            <a:avLst/>
          </a:prstGeom>
          <a:noFill/>
          <a:ln w="19050">
            <a:solidFill>
              <a:schemeClr val="tx1"/>
            </a:solidFill>
          </a:ln>
          <a:effectLst>
            <a:outerShdw blurRad="63500" sx="102000" sy="102000" algn="ctr" rotWithShape="0">
              <a:prstClr val="black">
                <a:alpha val="40000"/>
              </a:prstClr>
            </a:outerShdw>
          </a:effectLst>
        </p:spPr>
      </p:pic>
      <p:sp>
        <p:nvSpPr>
          <p:cNvPr id="3" name="Rectangle 2">
            <a:extLst>
              <a:ext uri="{FF2B5EF4-FFF2-40B4-BE49-F238E27FC236}">
                <a16:creationId xmlns:a16="http://schemas.microsoft.com/office/drawing/2014/main" id="{7A8019EB-D340-5D62-E9DA-44C835D2B5C6}"/>
              </a:ext>
            </a:extLst>
          </p:cNvPr>
          <p:cNvSpPr/>
          <p:nvPr/>
        </p:nvSpPr>
        <p:spPr>
          <a:xfrm>
            <a:off x="610960" y="5140503"/>
            <a:ext cx="7492296" cy="844810"/>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lIns="90000" tIns="144000" rIns="90000" bIns="144000" rtlCol="0" anchor="ctr">
            <a:spAutoFit/>
          </a:bodyPr>
          <a:lstStyle/>
          <a:p>
            <a:pPr algn="ctr"/>
            <a:r>
              <a:rPr lang="en-US" altLang="x-none" b="1" dirty="0"/>
              <a:t>Note: </a:t>
            </a:r>
            <a:r>
              <a:rPr lang="en-US" altLang="x-none" dirty="0"/>
              <a:t>s</a:t>
            </a:r>
            <a:r>
              <a:rPr lang="en-US" dirty="0"/>
              <a:t>mear microscopy may be used if Xpert unavailable.  </a:t>
            </a:r>
            <a:br>
              <a:rPr lang="en-US" dirty="0"/>
            </a:br>
            <a:r>
              <a:rPr lang="en-US" dirty="0">
                <a:solidFill>
                  <a:srgbClr val="FF0000"/>
                </a:solidFill>
              </a:rPr>
              <a:t>This test is not preferred as it demonstrates low sensitivity (~7%) in children. </a:t>
            </a:r>
            <a:endParaRPr lang="en-GB" dirty="0">
              <a:solidFill>
                <a:srgbClr val="FF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A2DC-2D6F-B386-91C7-D1CF086087CA}"/>
              </a:ext>
            </a:extLst>
          </p:cNvPr>
          <p:cNvSpPr>
            <a:spLocks noGrp="1"/>
          </p:cNvSpPr>
          <p:nvPr>
            <p:ph type="title"/>
          </p:nvPr>
        </p:nvSpPr>
        <p:spPr/>
        <p:txBody>
          <a:bodyPr/>
          <a:lstStyle/>
          <a:p>
            <a:r>
              <a:rPr lang="en-ZA" dirty="0"/>
              <a:t>Alternative specimens </a:t>
            </a:r>
            <a:endParaRPr lang="en-GB" dirty="0"/>
          </a:p>
        </p:txBody>
      </p:sp>
      <p:sp>
        <p:nvSpPr>
          <p:cNvPr id="11" name="Text Placeholder 10">
            <a:extLst>
              <a:ext uri="{FF2B5EF4-FFF2-40B4-BE49-F238E27FC236}">
                <a16:creationId xmlns:a16="http://schemas.microsoft.com/office/drawing/2014/main" id="{7C4E86C3-A743-3CFE-205F-B5AC4DCBB3FA}"/>
              </a:ext>
            </a:extLst>
          </p:cNvPr>
          <p:cNvSpPr>
            <a:spLocks noGrp="1"/>
          </p:cNvSpPr>
          <p:nvPr>
            <p:ph type="body" sz="quarter" idx="10"/>
          </p:nvPr>
        </p:nvSpPr>
        <p:spPr>
          <a:xfrm>
            <a:off x="2023343" y="1481690"/>
            <a:ext cx="9242618" cy="564587"/>
          </a:xfrm>
        </p:spPr>
        <p:txBody>
          <a:bodyPr/>
          <a:lstStyle/>
          <a:p>
            <a:pPr marL="0" indent="0" algn="ctr">
              <a:spcAft>
                <a:spcPts val="0"/>
              </a:spcAft>
              <a:buNone/>
            </a:pPr>
            <a:r>
              <a:rPr lang="en-US" dirty="0"/>
              <a:t>Induced sputum, with or without nasopharyngeal aspirate(NPA)</a:t>
            </a:r>
            <a:endParaRPr lang="en-GB" dirty="0"/>
          </a:p>
        </p:txBody>
      </p:sp>
      <p:pic>
        <p:nvPicPr>
          <p:cNvPr id="9" name="Picture 8">
            <a:extLst>
              <a:ext uri="{FF2B5EF4-FFF2-40B4-BE49-F238E27FC236}">
                <a16:creationId xmlns:a16="http://schemas.microsoft.com/office/drawing/2014/main" id="{0DFE1D39-F588-3DE0-2CE6-52EE74EA3E30}"/>
              </a:ext>
            </a:extLst>
          </p:cNvPr>
          <p:cNvPicPr>
            <a:picLocks noChangeAspect="1"/>
          </p:cNvPicPr>
          <p:nvPr/>
        </p:nvPicPr>
        <p:blipFill>
          <a:blip r:embed="rId3"/>
          <a:stretch>
            <a:fillRect/>
          </a:stretch>
        </p:blipFill>
        <p:spPr>
          <a:xfrm>
            <a:off x="2226375" y="2055775"/>
            <a:ext cx="1497730" cy="1255672"/>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F391F468-6ADA-E743-5FE2-3F2305C6F447}"/>
              </a:ext>
            </a:extLst>
          </p:cNvPr>
          <p:cNvPicPr>
            <a:picLocks noChangeAspect="1"/>
          </p:cNvPicPr>
          <p:nvPr/>
        </p:nvPicPr>
        <p:blipFill>
          <a:blip r:embed="rId4"/>
          <a:stretch>
            <a:fillRect/>
          </a:stretch>
        </p:blipFill>
        <p:spPr>
          <a:xfrm>
            <a:off x="822614" y="1578391"/>
            <a:ext cx="1139830" cy="1728000"/>
          </a:xfrm>
          <a:prstGeom prst="rect">
            <a:avLst/>
          </a:prstGeom>
          <a:effectLst>
            <a:outerShdw blurRad="63500" sx="102000" sy="102000" algn="ctr" rotWithShape="0">
              <a:prstClr val="black">
                <a:alpha val="40000"/>
              </a:prstClr>
            </a:outerShdw>
          </a:effectLst>
        </p:spPr>
      </p:pic>
      <p:sp>
        <p:nvSpPr>
          <p:cNvPr id="10" name="Content Placeholder 2">
            <a:extLst>
              <a:ext uri="{FF2B5EF4-FFF2-40B4-BE49-F238E27FC236}">
                <a16:creationId xmlns:a16="http://schemas.microsoft.com/office/drawing/2014/main" id="{6CF65E49-B92E-B1A0-1AE9-44BD28E5662C}"/>
              </a:ext>
            </a:extLst>
          </p:cNvPr>
          <p:cNvSpPr txBox="1">
            <a:spLocks/>
          </p:cNvSpPr>
          <p:nvPr/>
        </p:nvSpPr>
        <p:spPr>
          <a:xfrm>
            <a:off x="2599327" y="5771088"/>
            <a:ext cx="7204076" cy="4500562"/>
          </a:xfrm>
          <a:prstGeom prst="rect">
            <a:avLst/>
          </a:prstGeom>
        </p:spPr>
        <p:txBody>
          <a:bodyPr tIns="36000" bIns="36000">
            <a:noAutofit/>
          </a:bodyPr>
          <a:lstStyle>
            <a:lvl1pPr marL="304792" indent="-304792" algn="l" defTabSz="1219170" rtl="0" eaLnBrk="1" latinLnBrk="0" hangingPunct="1">
              <a:lnSpc>
                <a:spcPct val="90000"/>
              </a:lnSpc>
              <a:spcBef>
                <a:spcPts val="0"/>
              </a:spcBef>
              <a:spcAft>
                <a:spcPts val="1200"/>
              </a:spcAft>
              <a:buFont typeface="Arial" panose="020B0604020202020204" pitchFamily="34" charset="0"/>
              <a:buChar char="•"/>
              <a:defRPr sz="2800" kern="1200">
                <a:solidFill>
                  <a:srgbClr val="002060"/>
                </a:solidFill>
                <a:latin typeface="+mn-lt"/>
                <a:ea typeface="+mn-ea"/>
                <a:cs typeface="+mn-cs"/>
              </a:defRPr>
            </a:lvl1pPr>
            <a:lvl2pPr marL="914377" indent="-304792" algn="l" defTabSz="1219170" rtl="0" eaLnBrk="1" latinLnBrk="0" hangingPunct="1">
              <a:lnSpc>
                <a:spcPct val="90000"/>
              </a:lnSpc>
              <a:spcBef>
                <a:spcPts val="0"/>
              </a:spcBef>
              <a:spcAft>
                <a:spcPts val="0"/>
              </a:spcAft>
              <a:buFont typeface="Arial" panose="020B0604020202020204" pitchFamily="34" charset="0"/>
              <a:buChar char="•"/>
              <a:defRPr sz="2400" kern="1200">
                <a:solidFill>
                  <a:schemeClr val="bg1">
                    <a:lumMod val="50000"/>
                  </a:schemeClr>
                </a:solidFill>
                <a:latin typeface="+mn-lt"/>
                <a:ea typeface="+mn-ea"/>
                <a:cs typeface="+mn-cs"/>
              </a:defRPr>
            </a:lvl2pPr>
            <a:lvl3pPr marL="1438275" indent="-219075" algn="l" defTabSz="1219170" rtl="0" eaLnBrk="1" latinLnBrk="0" hangingPunct="1">
              <a:lnSpc>
                <a:spcPct val="90000"/>
              </a:lnSpc>
              <a:spcBef>
                <a:spcPts val="0"/>
              </a:spcBef>
              <a:spcAft>
                <a:spcPts val="0"/>
              </a:spcAft>
              <a:buFont typeface="Arial" panose="020B0604020202020204" pitchFamily="34" charset="0"/>
              <a:buChar char="•"/>
              <a:defRPr sz="2400" kern="1200">
                <a:solidFill>
                  <a:schemeClr val="bg1">
                    <a:lumMod val="50000"/>
                  </a:schemeClr>
                </a:solidFill>
                <a:latin typeface="+mn-lt"/>
                <a:ea typeface="+mn-ea"/>
                <a:cs typeface="+mn-cs"/>
              </a:defRPr>
            </a:lvl3pPr>
            <a:lvl4pPr marL="2133547" indent="-304792" algn="l" defTabSz="1219170" rtl="0" eaLnBrk="1" latinLnBrk="0" hangingPunct="1">
              <a:lnSpc>
                <a:spcPct val="90000"/>
              </a:lnSpc>
              <a:spcBef>
                <a:spcPts val="0"/>
              </a:spcBef>
              <a:spcAft>
                <a:spcPts val="0"/>
              </a:spcAft>
              <a:buFont typeface="Arial" panose="020B0604020202020204" pitchFamily="34" charset="0"/>
              <a:buChar char="•"/>
              <a:defRPr sz="2000" kern="1200">
                <a:solidFill>
                  <a:schemeClr val="bg1">
                    <a:lumMod val="50000"/>
                  </a:schemeClr>
                </a:solidFill>
                <a:latin typeface="+mn-lt"/>
                <a:ea typeface="+mn-ea"/>
                <a:cs typeface="+mn-cs"/>
              </a:defRPr>
            </a:lvl4pPr>
            <a:lvl5pPr marL="2743131" indent="-304792" algn="l" defTabSz="1219170" rtl="0" eaLnBrk="1" latinLnBrk="0" hangingPunct="1">
              <a:lnSpc>
                <a:spcPct val="90000"/>
              </a:lnSpc>
              <a:spcBef>
                <a:spcPts val="0"/>
              </a:spcBef>
              <a:spcAft>
                <a:spcPts val="0"/>
              </a:spcAft>
              <a:buFont typeface="Arial" panose="020B0604020202020204" pitchFamily="34" charset="0"/>
              <a:buChar char="•"/>
              <a:defRPr sz="2000" kern="1200">
                <a:solidFill>
                  <a:schemeClr val="bg1">
                    <a:lumMod val="50000"/>
                  </a:schemeClr>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1"/>
            <a:endParaRPr lang="en-US" dirty="0"/>
          </a:p>
        </p:txBody>
      </p:sp>
      <p:sp>
        <p:nvSpPr>
          <p:cNvPr id="12" name="Text Placeholder 10">
            <a:extLst>
              <a:ext uri="{FF2B5EF4-FFF2-40B4-BE49-F238E27FC236}">
                <a16:creationId xmlns:a16="http://schemas.microsoft.com/office/drawing/2014/main" id="{8F6E39B9-3E7C-E4FB-E762-B716026816A3}"/>
              </a:ext>
            </a:extLst>
          </p:cNvPr>
          <p:cNvSpPr txBox="1">
            <a:spLocks/>
          </p:cNvSpPr>
          <p:nvPr/>
        </p:nvSpPr>
        <p:spPr>
          <a:xfrm>
            <a:off x="777320" y="4070816"/>
            <a:ext cx="4424068" cy="4762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Gastric aspirate</a:t>
            </a:r>
          </a:p>
        </p:txBody>
      </p:sp>
      <p:pic>
        <p:nvPicPr>
          <p:cNvPr id="15" name="Picture 14" descr="A hand in blue glove holding a tube&#10;&#10;Description automatically generated">
            <a:extLst>
              <a:ext uri="{FF2B5EF4-FFF2-40B4-BE49-F238E27FC236}">
                <a16:creationId xmlns:a16="http://schemas.microsoft.com/office/drawing/2014/main" id="{36902507-B472-57AA-8679-9463044C77EF}"/>
              </a:ext>
            </a:extLst>
          </p:cNvPr>
          <p:cNvPicPr>
            <a:picLocks noChangeAspect="1"/>
          </p:cNvPicPr>
          <p:nvPr/>
        </p:nvPicPr>
        <p:blipFill rotWithShape="1">
          <a:blip r:embed="rId5">
            <a:extLst>
              <a:ext uri="{28A0092B-C50C-407E-A947-70E740481C1C}">
                <a14:useLocalDpi xmlns:a14="http://schemas.microsoft.com/office/drawing/2010/main" val="0"/>
              </a:ext>
            </a:extLst>
          </a:blip>
          <a:srcRect l="24547" t="9493" r="32378" b="14306"/>
          <a:stretch/>
        </p:blipFill>
        <p:spPr>
          <a:xfrm>
            <a:off x="4288463" y="4015564"/>
            <a:ext cx="1870559" cy="1861361"/>
          </a:xfrm>
          <a:prstGeom prst="rect">
            <a:avLst/>
          </a:prstGeom>
        </p:spPr>
      </p:pic>
      <p:sp>
        <p:nvSpPr>
          <p:cNvPr id="18" name="Rectangle 17">
            <a:extLst>
              <a:ext uri="{FF2B5EF4-FFF2-40B4-BE49-F238E27FC236}">
                <a16:creationId xmlns:a16="http://schemas.microsoft.com/office/drawing/2014/main" id="{3261FEFB-F140-AB3E-0034-D70222A25144}"/>
              </a:ext>
            </a:extLst>
          </p:cNvPr>
          <p:cNvSpPr/>
          <p:nvPr/>
        </p:nvSpPr>
        <p:spPr>
          <a:xfrm>
            <a:off x="695326" y="1350732"/>
            <a:ext cx="10656888" cy="2330716"/>
          </a:xfrm>
          <a:prstGeom prst="rect">
            <a:avLst/>
          </a:prstGeom>
          <a:no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3D4A644-B2F3-84A7-B9E5-5FF9409BF5FA}"/>
              </a:ext>
            </a:extLst>
          </p:cNvPr>
          <p:cNvSpPr/>
          <p:nvPr/>
        </p:nvSpPr>
        <p:spPr>
          <a:xfrm>
            <a:off x="695325" y="3870977"/>
            <a:ext cx="5690131" cy="2005947"/>
          </a:xfrm>
          <a:prstGeom prst="rect">
            <a:avLst/>
          </a:prstGeom>
          <a:no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10">
            <a:extLst>
              <a:ext uri="{FF2B5EF4-FFF2-40B4-BE49-F238E27FC236}">
                <a16:creationId xmlns:a16="http://schemas.microsoft.com/office/drawing/2014/main" id="{38764141-78A5-BCF3-927F-C4F090EE7E95}"/>
              </a:ext>
            </a:extLst>
          </p:cNvPr>
          <p:cNvSpPr txBox="1">
            <a:spLocks/>
          </p:cNvSpPr>
          <p:nvPr/>
        </p:nvSpPr>
        <p:spPr>
          <a:xfrm>
            <a:off x="619509" y="4648953"/>
            <a:ext cx="3501256" cy="14175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Nasogastric tube (NGT) inserted to aspirate gastric contents</a:t>
            </a:r>
          </a:p>
        </p:txBody>
      </p:sp>
      <p:sp>
        <p:nvSpPr>
          <p:cNvPr id="23" name="Text Placeholder 10">
            <a:extLst>
              <a:ext uri="{FF2B5EF4-FFF2-40B4-BE49-F238E27FC236}">
                <a16:creationId xmlns:a16="http://schemas.microsoft.com/office/drawing/2014/main" id="{B0913999-2DF6-37C6-5BFA-9EEA0A1D59E0}"/>
              </a:ext>
            </a:extLst>
          </p:cNvPr>
          <p:cNvSpPr txBox="1">
            <a:spLocks/>
          </p:cNvSpPr>
          <p:nvPr/>
        </p:nvSpPr>
        <p:spPr>
          <a:xfrm>
            <a:off x="3724105" y="2046277"/>
            <a:ext cx="7826031" cy="146215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3525" lvl="1" indent="-180975"/>
            <a:r>
              <a:rPr lang="en-US" sz="2000" dirty="0"/>
              <a:t>Hypertonic saline solution (&gt; 0.9%) nebulised to help loosen airway secretions. </a:t>
            </a:r>
          </a:p>
          <a:p>
            <a:pPr marL="263525" lvl="1" indent="-180975"/>
            <a:r>
              <a:rPr lang="en-US" sz="2000" dirty="0"/>
              <a:t>Young children may need nasopharyngeal aspiration after induction. </a:t>
            </a:r>
          </a:p>
          <a:p>
            <a:pPr marL="263525" lvl="1" indent="-180975"/>
            <a:r>
              <a:rPr lang="en-US" sz="2000" dirty="0"/>
              <a:t>Requires trained personnel, and electricity. </a:t>
            </a:r>
          </a:p>
          <a:p>
            <a:endParaRPr lang="en-US" sz="2000" dirty="0"/>
          </a:p>
        </p:txBody>
      </p:sp>
      <p:sp>
        <p:nvSpPr>
          <p:cNvPr id="4" name="TextBox 3">
            <a:extLst>
              <a:ext uri="{FF2B5EF4-FFF2-40B4-BE49-F238E27FC236}">
                <a16:creationId xmlns:a16="http://schemas.microsoft.com/office/drawing/2014/main" id="{42E839AC-F633-1168-9B50-A5CBBB742D28}"/>
              </a:ext>
            </a:extLst>
          </p:cNvPr>
          <p:cNvSpPr txBox="1"/>
          <p:nvPr/>
        </p:nvSpPr>
        <p:spPr>
          <a:xfrm>
            <a:off x="7631908" y="3388367"/>
            <a:ext cx="3356810" cy="1866047"/>
          </a:xfrm>
          <a:prstGeom prst="rect">
            <a:avLst/>
          </a:prstGeom>
          <a:solidFill>
            <a:srgbClr val="DBF2FD"/>
          </a:solidFill>
          <a:ln>
            <a:solidFill>
              <a:schemeClr val="accent3"/>
            </a:solidFill>
          </a:ln>
          <a:effectLst>
            <a:outerShdw blurRad="50800" dist="38100" dir="2700000" algn="tl" rotWithShape="0">
              <a:prstClr val="black">
                <a:alpha val="40000"/>
              </a:prstClr>
            </a:outerShdw>
          </a:effectLst>
        </p:spPr>
        <p:txBody>
          <a:bodyPr wrap="square" lIns="108000" tIns="144000" rIns="108000" bIns="144000" rtlCol="0">
            <a:spAutoFit/>
          </a:bodyPr>
          <a:lstStyle/>
          <a:p>
            <a:pPr algn="ctr"/>
            <a:r>
              <a:rPr lang="en-GB" sz="2000" b="1" dirty="0"/>
              <a:t>Caution:</a:t>
            </a:r>
            <a:r>
              <a:rPr lang="en-GB" sz="2000" dirty="0"/>
              <a:t> protective measures (masks) are important in the collection of specimens by invasive procedures that induce coughing. </a:t>
            </a:r>
          </a:p>
        </p:txBody>
      </p:sp>
    </p:spTree>
    <p:extLst>
      <p:ext uri="{BB962C8B-B14F-4D97-AF65-F5344CB8AC3E}">
        <p14:creationId xmlns:p14="http://schemas.microsoft.com/office/powerpoint/2010/main" val="1239678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7A2DC-2D6F-B386-91C7-D1CF086087CA}"/>
              </a:ext>
            </a:extLst>
          </p:cNvPr>
          <p:cNvSpPr>
            <a:spLocks noGrp="1"/>
          </p:cNvSpPr>
          <p:nvPr>
            <p:ph type="title"/>
          </p:nvPr>
        </p:nvSpPr>
        <p:spPr/>
        <p:txBody>
          <a:bodyPr/>
          <a:lstStyle/>
          <a:p>
            <a:r>
              <a:rPr lang="en-ZA" dirty="0"/>
              <a:t>Alternative specimens </a:t>
            </a:r>
            <a:endParaRPr lang="en-GB" dirty="0"/>
          </a:p>
        </p:txBody>
      </p:sp>
      <p:sp>
        <p:nvSpPr>
          <p:cNvPr id="10" name="Text Placeholder 9">
            <a:extLst>
              <a:ext uri="{FF2B5EF4-FFF2-40B4-BE49-F238E27FC236}">
                <a16:creationId xmlns:a16="http://schemas.microsoft.com/office/drawing/2014/main" id="{6D0CCA94-B22C-FC45-1E6E-DE2BD12129BE}"/>
              </a:ext>
            </a:extLst>
          </p:cNvPr>
          <p:cNvSpPr>
            <a:spLocks noGrp="1"/>
          </p:cNvSpPr>
          <p:nvPr>
            <p:ph type="body" sz="quarter" idx="10"/>
          </p:nvPr>
        </p:nvSpPr>
        <p:spPr>
          <a:xfrm>
            <a:off x="695324" y="1483333"/>
            <a:ext cx="10656888" cy="480146"/>
          </a:xfrm>
        </p:spPr>
        <p:txBody>
          <a:bodyPr>
            <a:normAutofit lnSpcReduction="10000"/>
          </a:bodyPr>
          <a:lstStyle/>
          <a:p>
            <a:pPr marL="0" indent="0" algn="ctr">
              <a:buNone/>
            </a:pPr>
            <a:r>
              <a:rPr lang="en-GB" dirty="0"/>
              <a:t>Specimens collected from sterile sites</a:t>
            </a:r>
          </a:p>
        </p:txBody>
      </p:sp>
      <p:pic>
        <p:nvPicPr>
          <p:cNvPr id="8" name="Picture 7">
            <a:extLst>
              <a:ext uri="{FF2B5EF4-FFF2-40B4-BE49-F238E27FC236}">
                <a16:creationId xmlns:a16="http://schemas.microsoft.com/office/drawing/2014/main" id="{7930AFB5-B40C-CA91-BB67-DA36B42353FA}"/>
              </a:ext>
            </a:extLst>
          </p:cNvPr>
          <p:cNvPicPr>
            <a:picLocks noChangeAspect="1"/>
          </p:cNvPicPr>
          <p:nvPr/>
        </p:nvPicPr>
        <p:blipFill rotWithShape="1">
          <a:blip r:embed="rId3"/>
          <a:srcRect l="9512"/>
          <a:stretch/>
        </p:blipFill>
        <p:spPr>
          <a:xfrm>
            <a:off x="5315605" y="2144383"/>
            <a:ext cx="1885724" cy="1368000"/>
          </a:xfrm>
          <a:prstGeom prst="rect">
            <a:avLst/>
          </a:prstGeom>
          <a:effectLst>
            <a:outerShdw blurRad="63500" sx="102000" sy="102000" algn="ctr" rotWithShape="0">
              <a:prstClr val="black">
                <a:alpha val="40000"/>
              </a:prstClr>
            </a:outerShdw>
          </a:effectLst>
        </p:spPr>
      </p:pic>
      <p:sp>
        <p:nvSpPr>
          <p:cNvPr id="12" name="Text Placeholder 9">
            <a:extLst>
              <a:ext uri="{FF2B5EF4-FFF2-40B4-BE49-F238E27FC236}">
                <a16:creationId xmlns:a16="http://schemas.microsoft.com/office/drawing/2014/main" id="{51EDB3D7-0322-6333-A54B-E904BF6EB51B}"/>
              </a:ext>
            </a:extLst>
          </p:cNvPr>
          <p:cNvSpPr txBox="1">
            <a:spLocks/>
          </p:cNvSpPr>
          <p:nvPr/>
        </p:nvSpPr>
        <p:spPr>
          <a:xfrm>
            <a:off x="605152" y="4950016"/>
            <a:ext cx="10656888" cy="565609"/>
          </a:xfrm>
          <a:prstGeom prst="rect">
            <a:avLst/>
          </a:prstGeom>
          <a:solidFill>
            <a:schemeClr val="bg2"/>
          </a:solidFill>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t>Specimens collected from non-sterile sites</a:t>
            </a:r>
          </a:p>
        </p:txBody>
      </p:sp>
      <p:sp>
        <p:nvSpPr>
          <p:cNvPr id="13" name="Text Placeholder 9">
            <a:extLst>
              <a:ext uri="{FF2B5EF4-FFF2-40B4-BE49-F238E27FC236}">
                <a16:creationId xmlns:a16="http://schemas.microsoft.com/office/drawing/2014/main" id="{D38EE93D-4587-CF19-3839-9428CB45440B}"/>
              </a:ext>
            </a:extLst>
          </p:cNvPr>
          <p:cNvSpPr txBox="1">
            <a:spLocks/>
          </p:cNvSpPr>
          <p:nvPr/>
        </p:nvSpPr>
        <p:spPr>
          <a:xfrm>
            <a:off x="767557" y="2107695"/>
            <a:ext cx="4393724" cy="156517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000" dirty="0"/>
              <a:t>Body fluids and tissues: spinal fluid, pericardial, synovial, pleural or ascitic fluid, blood, bone marrow, lymph node aspirates etc.</a:t>
            </a:r>
          </a:p>
        </p:txBody>
      </p:sp>
      <p:sp>
        <p:nvSpPr>
          <p:cNvPr id="15" name="Rectangle 14">
            <a:extLst>
              <a:ext uri="{FF2B5EF4-FFF2-40B4-BE49-F238E27FC236}">
                <a16:creationId xmlns:a16="http://schemas.microsoft.com/office/drawing/2014/main" id="{3EB8F9D0-D17E-253C-3E32-1F239743F3FD}"/>
              </a:ext>
            </a:extLst>
          </p:cNvPr>
          <p:cNvSpPr/>
          <p:nvPr/>
        </p:nvSpPr>
        <p:spPr>
          <a:xfrm>
            <a:off x="695324" y="1376362"/>
            <a:ext cx="10656888" cy="2466433"/>
          </a:xfrm>
          <a:prstGeom prst="rect">
            <a:avLst/>
          </a:prstGeom>
          <a:no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15632E05-CDCD-74A1-0AD8-ED22D0F0C3B1}"/>
              </a:ext>
            </a:extLst>
          </p:cNvPr>
          <p:cNvPicPr>
            <a:picLocks noChangeAspect="1"/>
          </p:cNvPicPr>
          <p:nvPr/>
        </p:nvPicPr>
        <p:blipFill rotWithShape="1">
          <a:blip r:embed="rId4"/>
          <a:srcRect t="20430"/>
          <a:stretch/>
        </p:blipFill>
        <p:spPr>
          <a:xfrm>
            <a:off x="9250350" y="2144383"/>
            <a:ext cx="1809144" cy="136800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4759BCB-CEAC-B13C-0DE3-D7EEE103E503}"/>
              </a:ext>
            </a:extLst>
          </p:cNvPr>
          <p:cNvPicPr>
            <a:picLocks noChangeAspect="1"/>
          </p:cNvPicPr>
          <p:nvPr/>
        </p:nvPicPr>
        <p:blipFill>
          <a:blip r:embed="rId5"/>
          <a:stretch>
            <a:fillRect/>
          </a:stretch>
        </p:blipFill>
        <p:spPr>
          <a:xfrm flipH="1">
            <a:off x="7549676" y="2144383"/>
            <a:ext cx="1352327" cy="1368000"/>
          </a:xfrm>
          <a:prstGeom prst="rect">
            <a:avLst/>
          </a:prstGeom>
          <a:effectLst>
            <a:outerShdw blurRad="63500" sx="102000" sy="102000" algn="ctr" rotWithShape="0">
              <a:prstClr val="black">
                <a:alpha val="40000"/>
              </a:prstClr>
            </a:outerShdw>
          </a:effectLst>
        </p:spPr>
      </p:pic>
      <p:sp>
        <p:nvSpPr>
          <p:cNvPr id="14" name="Text Placeholder 9">
            <a:extLst>
              <a:ext uri="{FF2B5EF4-FFF2-40B4-BE49-F238E27FC236}">
                <a16:creationId xmlns:a16="http://schemas.microsoft.com/office/drawing/2014/main" id="{A08995E3-377F-73CB-B74C-58FF464E6566}"/>
              </a:ext>
            </a:extLst>
          </p:cNvPr>
          <p:cNvSpPr txBox="1">
            <a:spLocks/>
          </p:cNvSpPr>
          <p:nvPr/>
        </p:nvSpPr>
        <p:spPr>
          <a:xfrm>
            <a:off x="3922210" y="5410537"/>
            <a:ext cx="5657768" cy="929194"/>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spcAft>
                <a:spcPts val="1200"/>
              </a:spcAft>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a:t>Stool and urine</a:t>
            </a:r>
          </a:p>
          <a:p>
            <a:endParaRPr lang="en-GB" dirty="0"/>
          </a:p>
          <a:p>
            <a:endParaRPr lang="en-GB" dirty="0"/>
          </a:p>
        </p:txBody>
      </p:sp>
      <p:sp>
        <p:nvSpPr>
          <p:cNvPr id="20" name="Rectangle 19">
            <a:extLst>
              <a:ext uri="{FF2B5EF4-FFF2-40B4-BE49-F238E27FC236}">
                <a16:creationId xmlns:a16="http://schemas.microsoft.com/office/drawing/2014/main" id="{EEA6A062-6CD7-334C-FA93-9ADC88DC98D9}"/>
              </a:ext>
            </a:extLst>
          </p:cNvPr>
          <p:cNvSpPr/>
          <p:nvPr/>
        </p:nvSpPr>
        <p:spPr>
          <a:xfrm>
            <a:off x="650238" y="4830098"/>
            <a:ext cx="10656888" cy="1298934"/>
          </a:xfrm>
          <a:prstGeom prst="rect">
            <a:avLst/>
          </a:prstGeom>
          <a:no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hand in blue glove holding a plastic container with a red lid&#10;&#10;Description automatically generated">
            <a:extLst>
              <a:ext uri="{FF2B5EF4-FFF2-40B4-BE49-F238E27FC236}">
                <a16:creationId xmlns:a16="http://schemas.microsoft.com/office/drawing/2014/main" id="{54BDE0D4-CC2C-C57B-FD64-2AEE4FA8646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767556" y="4310244"/>
            <a:ext cx="1691163" cy="1825966"/>
          </a:xfrm>
          <a:prstGeom prst="rect">
            <a:avLst/>
          </a:prstGeom>
        </p:spPr>
      </p:pic>
      <p:pic>
        <p:nvPicPr>
          <p:cNvPr id="7" name="Picture 6" descr="A hand holding a plastic container with yellow liquid&#10;&#10;Description automatically generated">
            <a:extLst>
              <a:ext uri="{FF2B5EF4-FFF2-40B4-BE49-F238E27FC236}">
                <a16:creationId xmlns:a16="http://schemas.microsoft.com/office/drawing/2014/main" id="{3235F818-E60A-A865-05A5-F463490F9D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0026" t="16544" r="34696" b="9876"/>
          <a:stretch/>
        </p:blipFill>
        <p:spPr>
          <a:xfrm>
            <a:off x="9990114" y="3964288"/>
            <a:ext cx="1322092" cy="2164744"/>
          </a:xfrm>
          <a:prstGeom prst="rect">
            <a:avLst/>
          </a:prstGeom>
        </p:spPr>
      </p:pic>
    </p:spTree>
    <p:extLst>
      <p:ext uri="{BB962C8B-B14F-4D97-AF65-F5344CB8AC3E}">
        <p14:creationId xmlns:p14="http://schemas.microsoft.com/office/powerpoint/2010/main" val="4238466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077B-D958-8B72-B163-8D8872D1262C}"/>
              </a:ext>
            </a:extLst>
          </p:cNvPr>
          <p:cNvSpPr>
            <a:spLocks noGrp="1"/>
          </p:cNvSpPr>
          <p:nvPr>
            <p:ph type="title"/>
          </p:nvPr>
        </p:nvSpPr>
        <p:spPr/>
        <p:txBody>
          <a:bodyPr/>
          <a:lstStyle/>
          <a:p>
            <a:r>
              <a:rPr lang="en-AU" dirty="0"/>
              <a:t>Collecting samples for bacteriological diagnosis</a:t>
            </a:r>
          </a:p>
        </p:txBody>
      </p:sp>
      <p:sp>
        <p:nvSpPr>
          <p:cNvPr id="3" name="Text Placeholder 2">
            <a:extLst>
              <a:ext uri="{FF2B5EF4-FFF2-40B4-BE49-F238E27FC236}">
                <a16:creationId xmlns:a16="http://schemas.microsoft.com/office/drawing/2014/main" id="{983A291A-B9FD-7128-F365-D5868B5F2E24}"/>
              </a:ext>
            </a:extLst>
          </p:cNvPr>
          <p:cNvSpPr>
            <a:spLocks noGrp="1"/>
          </p:cNvSpPr>
          <p:nvPr>
            <p:ph type="body" sz="quarter" idx="10"/>
          </p:nvPr>
        </p:nvSpPr>
        <p:spPr/>
        <p:txBody>
          <a:bodyPr/>
          <a:lstStyle/>
          <a:p>
            <a:pPr marL="0" indent="0">
              <a:spcAft>
                <a:spcPts val="1800"/>
              </a:spcAft>
              <a:buNone/>
            </a:pPr>
            <a:r>
              <a:rPr lang="en-AU" sz="2800" dirty="0"/>
              <a:t>Consider the following when taking samples to optimise bacterial diagnostic yield:</a:t>
            </a:r>
          </a:p>
          <a:p>
            <a:pPr marL="533400" indent="-266700">
              <a:spcAft>
                <a:spcPts val="600"/>
              </a:spcAft>
            </a:pPr>
            <a:r>
              <a:rPr lang="en-AU" dirty="0"/>
              <a:t>Child’s ability to expectorate sputum</a:t>
            </a:r>
          </a:p>
          <a:p>
            <a:pPr marL="533400" indent="-266700">
              <a:spcAft>
                <a:spcPts val="600"/>
              </a:spcAft>
            </a:pPr>
            <a:r>
              <a:rPr lang="en-AU" dirty="0"/>
              <a:t>Most suitable option for your context</a:t>
            </a:r>
          </a:p>
          <a:p>
            <a:pPr marL="533400" indent="-266700">
              <a:spcAft>
                <a:spcPts val="600"/>
              </a:spcAft>
            </a:pPr>
            <a:r>
              <a:rPr lang="en-AU" dirty="0"/>
              <a:t>A standardised approach/SOP</a:t>
            </a:r>
          </a:p>
          <a:p>
            <a:pPr marL="533400" indent="-266700">
              <a:spcAft>
                <a:spcPts val="600"/>
              </a:spcAft>
            </a:pPr>
            <a:r>
              <a:rPr lang="en-AU" dirty="0"/>
              <a:t>Numbers – two samples better than one</a:t>
            </a:r>
          </a:p>
          <a:p>
            <a:pPr marL="533400" indent="-266700">
              <a:spcAft>
                <a:spcPts val="600"/>
              </a:spcAft>
            </a:pPr>
            <a:r>
              <a:rPr lang="en-AU" dirty="0"/>
              <a:t>Quality of sample – practice makes “perfect”</a:t>
            </a:r>
          </a:p>
          <a:p>
            <a:pPr marL="533400" indent="-266700">
              <a:spcAft>
                <a:spcPts val="600"/>
              </a:spcAft>
            </a:pPr>
            <a:r>
              <a:rPr lang="en-AU" dirty="0"/>
              <a:t>Determining whether drug-resistant TB</a:t>
            </a:r>
          </a:p>
          <a:p>
            <a:pPr marL="0" indent="0">
              <a:buNone/>
            </a:pPr>
            <a:endParaRPr lang="en-AU" dirty="0"/>
          </a:p>
        </p:txBody>
      </p:sp>
      <p:pic>
        <p:nvPicPr>
          <p:cNvPr id="4" name="Picture 2" descr="image">
            <a:extLst>
              <a:ext uri="{FF2B5EF4-FFF2-40B4-BE49-F238E27FC236}">
                <a16:creationId xmlns:a16="http://schemas.microsoft.com/office/drawing/2014/main" id="{1783F0C3-1785-B13F-A26B-875FD8C91C75}"/>
              </a:ext>
            </a:extLst>
          </p:cNvPr>
          <p:cNvPicPr>
            <a:picLocks noChangeAspect="1" noChangeArrowheads="1"/>
          </p:cNvPicPr>
          <p:nvPr/>
        </p:nvPicPr>
        <p:blipFill>
          <a:blip r:embed="rId3"/>
          <a:srcRect/>
          <a:stretch>
            <a:fillRect/>
          </a:stretch>
        </p:blipFill>
        <p:spPr bwMode="auto">
          <a:xfrm>
            <a:off x="9011288" y="2560431"/>
            <a:ext cx="2340925" cy="3316494"/>
          </a:xfrm>
          <a:prstGeom prst="rect">
            <a:avLst/>
          </a:prstGeom>
          <a:noFill/>
          <a:ln w="19050">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8698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800350" y="1376363"/>
            <a:ext cx="8551862" cy="4500562"/>
          </a:xfrm>
        </p:spPr>
        <p:txBody>
          <a:bodyPr>
            <a:normAutofit fontScale="92500" lnSpcReduction="10000"/>
          </a:bodyPr>
          <a:lstStyle/>
          <a:p>
            <a:pPr>
              <a:spcAft>
                <a:spcPts val="1200"/>
              </a:spcAft>
            </a:pPr>
            <a:endParaRPr lang="en-ZA" sz="400" dirty="0"/>
          </a:p>
          <a:p>
            <a:pPr>
              <a:spcAft>
                <a:spcPts val="1200"/>
              </a:spcAft>
            </a:pPr>
            <a:r>
              <a:rPr lang="en-ZA" sz="2800" dirty="0"/>
              <a:t>Introduction and principles of diagnosis</a:t>
            </a:r>
          </a:p>
          <a:p>
            <a:pPr>
              <a:spcAft>
                <a:spcPts val="1200"/>
              </a:spcAft>
            </a:pPr>
            <a:r>
              <a:rPr lang="en-ZA" sz="2800" dirty="0"/>
              <a:t>Clinical presentation and assessment</a:t>
            </a:r>
          </a:p>
          <a:p>
            <a:pPr>
              <a:spcAft>
                <a:spcPts val="1200"/>
              </a:spcAft>
            </a:pPr>
            <a:r>
              <a:rPr lang="en-ZA" sz="2800" dirty="0"/>
              <a:t>Laboratory investigations</a:t>
            </a:r>
          </a:p>
          <a:p>
            <a:pPr>
              <a:spcAft>
                <a:spcPts val="1200"/>
              </a:spcAft>
            </a:pPr>
            <a:r>
              <a:rPr lang="en-ZA" sz="2800" dirty="0"/>
              <a:t>Chest X-ray</a:t>
            </a:r>
          </a:p>
          <a:p>
            <a:pPr>
              <a:spcAft>
                <a:spcPts val="1200"/>
              </a:spcAft>
            </a:pPr>
            <a:r>
              <a:rPr lang="en-ZA" sz="2800" dirty="0"/>
              <a:t>Treatment decision approaches</a:t>
            </a:r>
          </a:p>
          <a:p>
            <a:pPr>
              <a:spcAft>
                <a:spcPts val="1200"/>
              </a:spcAft>
            </a:pPr>
            <a:r>
              <a:rPr lang="en-ZA" sz="2800" dirty="0"/>
              <a:t>Case study quiz</a:t>
            </a:r>
          </a:p>
          <a:p>
            <a:pPr>
              <a:spcAft>
                <a:spcPts val="1200"/>
              </a:spcAft>
            </a:pPr>
            <a:r>
              <a:rPr lang="en-ZA" sz="2800" dirty="0"/>
              <a:t>Conclusion </a:t>
            </a:r>
          </a:p>
          <a:p>
            <a:pPr>
              <a:spcAft>
                <a:spcPts val="1200"/>
              </a:spcAft>
            </a:pPr>
            <a:r>
              <a:rPr lang="en-ZA" sz="2800" dirty="0"/>
              <a:t>Challenge your knowledge</a:t>
            </a:r>
          </a:p>
          <a:p>
            <a:endParaRPr lang="en-ZA" dirty="0"/>
          </a:p>
        </p:txBody>
      </p:sp>
    </p:spTree>
    <p:extLst>
      <p:ext uri="{BB962C8B-B14F-4D97-AF65-F5344CB8AC3E}">
        <p14:creationId xmlns:p14="http://schemas.microsoft.com/office/powerpoint/2010/main" val="407611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30CB3F-C650-90B5-8EDC-40C0DA3946DA}"/>
              </a:ext>
            </a:extLst>
          </p:cNvPr>
          <p:cNvSpPr>
            <a:spLocks noGrp="1"/>
          </p:cNvSpPr>
          <p:nvPr>
            <p:ph type="title"/>
          </p:nvPr>
        </p:nvSpPr>
        <p:spPr>
          <a:xfrm>
            <a:off x="695325" y="188913"/>
            <a:ext cx="11220904" cy="1116012"/>
          </a:xfrm>
        </p:spPr>
        <p:txBody>
          <a:bodyPr>
            <a:normAutofit fontScale="90000"/>
          </a:bodyPr>
          <a:lstStyle/>
          <a:p>
            <a:r>
              <a:rPr lang="en-US" dirty="0"/>
              <a:t>Proportionate yield for bacteriologically confirmed TB</a:t>
            </a:r>
            <a:endParaRPr lang="en-ZA" dirty="0"/>
          </a:p>
        </p:txBody>
      </p:sp>
      <p:graphicFrame>
        <p:nvGraphicFramePr>
          <p:cNvPr id="2" name="Content Placeholder 5">
            <a:extLst>
              <a:ext uri="{FF2B5EF4-FFF2-40B4-BE49-F238E27FC236}">
                <a16:creationId xmlns:a16="http://schemas.microsoft.com/office/drawing/2014/main" id="{9A65F967-5A68-7BE1-4053-1D835F0C4738}"/>
              </a:ext>
            </a:extLst>
          </p:cNvPr>
          <p:cNvGraphicFramePr>
            <a:graphicFrameLocks/>
          </p:cNvGraphicFramePr>
          <p:nvPr>
            <p:extLst>
              <p:ext uri="{D42A27DB-BD31-4B8C-83A1-F6EECF244321}">
                <p14:modId xmlns:p14="http://schemas.microsoft.com/office/powerpoint/2010/main" val="2204167934"/>
              </p:ext>
            </p:extLst>
          </p:nvPr>
        </p:nvGraphicFramePr>
        <p:xfrm>
          <a:off x="695325" y="1100381"/>
          <a:ext cx="10606088" cy="4776544"/>
        </p:xfrm>
        <a:graphic>
          <a:graphicData uri="http://schemas.openxmlformats.org/drawingml/2006/chart">
            <c:chart xmlns:c="http://schemas.openxmlformats.org/drawingml/2006/chart" xmlns:r="http://schemas.openxmlformats.org/officeDocument/2006/relationships" r:id="rId3"/>
          </a:graphicData>
        </a:graphic>
      </p:graphicFrame>
      <p:sp>
        <p:nvSpPr>
          <p:cNvPr id="25" name="Title 3">
            <a:extLst>
              <a:ext uri="{FF2B5EF4-FFF2-40B4-BE49-F238E27FC236}">
                <a16:creationId xmlns:a16="http://schemas.microsoft.com/office/drawing/2014/main" id="{7A6C1249-84D1-E035-D37C-1D34C3955ADB}"/>
              </a:ext>
            </a:extLst>
          </p:cNvPr>
          <p:cNvSpPr txBox="1">
            <a:spLocks/>
          </p:cNvSpPr>
          <p:nvPr/>
        </p:nvSpPr>
        <p:spPr>
          <a:xfrm>
            <a:off x="1714716" y="1615346"/>
            <a:ext cx="8378190" cy="405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rgbClr val="132E5C"/>
                </a:solidFill>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AU" sz="2800" b="1" i="0" u="none" strike="noStrike" kern="1200" cap="none" spc="0" normalizeH="0" baseline="0" noProof="0" dirty="0">
              <a:ln>
                <a:noFill/>
              </a:ln>
              <a:solidFill>
                <a:srgbClr val="44546A">
                  <a:lumMod val="75000"/>
                </a:srgbClr>
              </a:solidFill>
              <a:effectLst/>
              <a:uLnTx/>
              <a:uFillTx/>
              <a:latin typeface="Calibri" panose="020F0502020204030204"/>
              <a:ea typeface="+mj-ea"/>
              <a:cs typeface="Calibri" panose="020F0502020204030204" pitchFamily="34" charset="0"/>
            </a:endParaRPr>
          </a:p>
        </p:txBody>
      </p:sp>
      <p:sp>
        <p:nvSpPr>
          <p:cNvPr id="26" name="Title 3">
            <a:extLst>
              <a:ext uri="{FF2B5EF4-FFF2-40B4-BE49-F238E27FC236}">
                <a16:creationId xmlns:a16="http://schemas.microsoft.com/office/drawing/2014/main" id="{C018F872-4E74-3B93-8C4F-A96F4B995F92}"/>
              </a:ext>
            </a:extLst>
          </p:cNvPr>
          <p:cNvSpPr txBox="1">
            <a:spLocks/>
          </p:cNvSpPr>
          <p:nvPr/>
        </p:nvSpPr>
        <p:spPr bwMode="auto">
          <a:xfrm>
            <a:off x="7119155" y="1650779"/>
            <a:ext cx="3993142" cy="284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180975" marR="0" lvl="0" indent="-180975" defTabSz="4572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AU" altLang="en-US" sz="2000" dirty="0"/>
              <a:t>Xpert Ultra is now recommended on a range of specimens.</a:t>
            </a:r>
          </a:p>
          <a:p>
            <a:pPr marL="180975" marR="0" lvl="0" indent="-180975" defTabSz="4572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AU" altLang="en-US" sz="2000" dirty="0"/>
              <a:t>A negative lab result does not rule out TB.</a:t>
            </a:r>
          </a:p>
          <a:p>
            <a:pPr marL="180975" marR="0" lvl="0" indent="-180975" defTabSz="457200" eaLnBrk="1" fontAlgn="auto" latinLnBrk="0" hangingPunct="1">
              <a:lnSpc>
                <a:spcPct val="100000"/>
              </a:lnSpc>
              <a:spcBef>
                <a:spcPct val="0"/>
              </a:spcBef>
              <a:spcAft>
                <a:spcPts val="1200"/>
              </a:spcAft>
              <a:buClrTx/>
              <a:buSzTx/>
              <a:buFont typeface="Arial" panose="020B0604020202020204" pitchFamily="34" charset="0"/>
              <a:buChar char="•"/>
              <a:tabLst/>
              <a:defRPr/>
            </a:pPr>
            <a:r>
              <a:rPr lang="en-AU" altLang="en-US" sz="2000" dirty="0"/>
              <a:t>Most children require a clinical diagnosis.</a:t>
            </a:r>
          </a:p>
        </p:txBody>
      </p:sp>
      <p:sp>
        <p:nvSpPr>
          <p:cNvPr id="27" name="TextBox 26">
            <a:extLst>
              <a:ext uri="{FF2B5EF4-FFF2-40B4-BE49-F238E27FC236}">
                <a16:creationId xmlns:a16="http://schemas.microsoft.com/office/drawing/2014/main" id="{1361BF56-3911-FEA1-47F4-8C79A57DD2E3}"/>
              </a:ext>
            </a:extLst>
          </p:cNvPr>
          <p:cNvSpPr txBox="1"/>
          <p:nvPr/>
        </p:nvSpPr>
        <p:spPr>
          <a:xfrm>
            <a:off x="695325" y="5957644"/>
            <a:ext cx="10909879" cy="400110"/>
          </a:xfrm>
          <a:prstGeom prst="rect">
            <a:avLst/>
          </a:prstGeom>
          <a:solidFill>
            <a:srgbClr val="E7E6E6"/>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ZA" sz="1000" b="0" i="0" u="none" strike="noStrike" kern="0" cap="none" spc="0" normalizeH="0" baseline="0" noProof="0" dirty="0">
                <a:ln>
                  <a:noFill/>
                </a:ln>
                <a:solidFill>
                  <a:srgbClr val="212121"/>
                </a:solidFill>
                <a:effectLst/>
                <a:uLnTx/>
                <a:uFillTx/>
              </a:rPr>
              <a:t>Kay AW, Ness T, </a:t>
            </a:r>
            <a:r>
              <a:rPr kumimoji="0" lang="en-ZA" sz="1000" b="0" i="0" u="none" strike="noStrike" kern="0" cap="none" spc="0" normalizeH="0" baseline="0" noProof="0" dirty="0" err="1">
                <a:ln>
                  <a:noFill/>
                </a:ln>
                <a:solidFill>
                  <a:srgbClr val="212121"/>
                </a:solidFill>
                <a:effectLst/>
                <a:uLnTx/>
                <a:uFillTx/>
              </a:rPr>
              <a:t>Verkuijl</a:t>
            </a:r>
            <a:r>
              <a:rPr kumimoji="0" lang="en-ZA" sz="1000" b="0" i="0" u="none" strike="noStrike" kern="0" cap="none" spc="0" normalizeH="0" baseline="0" noProof="0" dirty="0">
                <a:ln>
                  <a:noFill/>
                </a:ln>
                <a:solidFill>
                  <a:srgbClr val="212121"/>
                </a:solidFill>
                <a:effectLst/>
                <a:uLnTx/>
                <a:uFillTx/>
              </a:rPr>
              <a:t> SE, et al. </a:t>
            </a:r>
            <a:r>
              <a:rPr kumimoji="0" lang="en-ZA" sz="1000" b="0" i="0" u="none" strike="noStrike" kern="0" cap="none" spc="0" normalizeH="0" baseline="0" noProof="0" dirty="0" err="1">
                <a:ln>
                  <a:noFill/>
                </a:ln>
                <a:solidFill>
                  <a:srgbClr val="212121"/>
                </a:solidFill>
                <a:effectLst/>
                <a:uLnTx/>
                <a:uFillTx/>
              </a:rPr>
              <a:t>Xpert</a:t>
            </a:r>
            <a:r>
              <a:rPr kumimoji="0" lang="en-ZA" sz="1000" b="0" i="0" u="none" strike="noStrike" kern="0" cap="none" spc="0" normalizeH="0" baseline="0" noProof="0" dirty="0">
                <a:ln>
                  <a:noFill/>
                </a:ln>
                <a:solidFill>
                  <a:srgbClr val="212121"/>
                </a:solidFill>
                <a:effectLst/>
                <a:uLnTx/>
                <a:uFillTx/>
              </a:rPr>
              <a:t> MTB/RIF Ultra assay for tuberculosis disease and rifampicin resistance in children. Cochrane Database </a:t>
            </a:r>
            <a:r>
              <a:rPr kumimoji="0" lang="en-ZA" sz="1000" b="0" i="0" u="none" strike="noStrike" kern="0" cap="none" spc="0" normalizeH="0" baseline="0" noProof="0" dirty="0" err="1">
                <a:ln>
                  <a:noFill/>
                </a:ln>
                <a:solidFill>
                  <a:srgbClr val="212121"/>
                </a:solidFill>
                <a:effectLst/>
                <a:uLnTx/>
                <a:uFillTx/>
              </a:rPr>
              <a:t>Syst</a:t>
            </a:r>
            <a:r>
              <a:rPr kumimoji="0" lang="en-ZA" sz="1000" b="0" i="0" u="none" strike="noStrike" kern="0" cap="none" spc="0" normalizeH="0" baseline="0" noProof="0" dirty="0">
                <a:ln>
                  <a:noFill/>
                </a:ln>
                <a:solidFill>
                  <a:srgbClr val="212121"/>
                </a:solidFill>
                <a:effectLst/>
                <a:uLnTx/>
                <a:uFillTx/>
              </a:rPr>
              <a:t> Rev. 2022 Sep 6;9(9):CD013359. </a:t>
            </a:r>
            <a:r>
              <a:rPr kumimoji="0" lang="en-ZA" sz="1000" b="0" i="0" u="none" strike="noStrike" kern="0" cap="none" spc="0" normalizeH="0" baseline="0" noProof="0" dirty="0" err="1">
                <a:ln>
                  <a:noFill/>
                </a:ln>
                <a:solidFill>
                  <a:srgbClr val="212121"/>
                </a:solidFill>
                <a:effectLst/>
                <a:uLnTx/>
                <a:uFillTx/>
              </a:rPr>
              <a:t>doi</a:t>
            </a:r>
            <a:r>
              <a:rPr kumimoji="0" lang="en-ZA" sz="1000" b="0" i="0" u="none" strike="noStrike" kern="0" cap="none" spc="0" normalizeH="0" baseline="0" noProof="0" dirty="0">
                <a:ln>
                  <a:noFill/>
                </a:ln>
                <a:solidFill>
                  <a:srgbClr val="212121"/>
                </a:solidFill>
                <a:effectLst/>
                <a:uLnTx/>
                <a:uFillTx/>
              </a:rPr>
              <a:t>: 10.1002/14651858.CD013359.pub3. PMID: 36065889; PMCID: PMC9446385.</a:t>
            </a:r>
            <a:endParaRPr kumimoji="0" lang="en-US" sz="1000" b="0" i="0" u="none" strike="noStrike" kern="0" cap="none" spc="0" normalizeH="0" baseline="0" noProof="0" dirty="0">
              <a:ln>
                <a:noFill/>
              </a:ln>
              <a:solidFill>
                <a:prstClr val="black"/>
              </a:solidFill>
              <a:effectLst/>
              <a:uLnTx/>
              <a:uFillTx/>
            </a:endParaRPr>
          </a:p>
        </p:txBody>
      </p:sp>
      <p:sp>
        <p:nvSpPr>
          <p:cNvPr id="37" name="TextBox 36">
            <a:extLst>
              <a:ext uri="{FF2B5EF4-FFF2-40B4-BE49-F238E27FC236}">
                <a16:creationId xmlns:a16="http://schemas.microsoft.com/office/drawing/2014/main" id="{FFC570DA-630E-6D9C-725A-09E6DBC5B409}"/>
              </a:ext>
            </a:extLst>
          </p:cNvPr>
          <p:cNvSpPr txBox="1"/>
          <p:nvPr/>
        </p:nvSpPr>
        <p:spPr>
          <a:xfrm>
            <a:off x="2149477" y="5140584"/>
            <a:ext cx="1076325" cy="369332"/>
          </a:xfrm>
          <a:prstGeom prst="rect">
            <a:avLst/>
          </a:prstGeom>
          <a:solidFill>
            <a:sysClr val="window" lastClr="FFFFFF"/>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Children</a:t>
            </a:r>
            <a:endParaRPr kumimoji="0" lang="en-ZA" sz="1800" b="1" i="0" u="none" strike="noStrike" kern="0" cap="none" spc="0" normalizeH="0" baseline="0" noProof="0" dirty="0">
              <a:ln>
                <a:noFill/>
              </a:ln>
              <a:solidFill>
                <a:schemeClr val="bg1"/>
              </a:solidFill>
              <a:effectLst/>
              <a:uLnTx/>
              <a:uFillTx/>
            </a:endParaRPr>
          </a:p>
        </p:txBody>
      </p:sp>
      <p:sp>
        <p:nvSpPr>
          <p:cNvPr id="38" name="TextBox 37">
            <a:extLst>
              <a:ext uri="{FF2B5EF4-FFF2-40B4-BE49-F238E27FC236}">
                <a16:creationId xmlns:a16="http://schemas.microsoft.com/office/drawing/2014/main" id="{625D5EF2-55E5-A8E1-DCFB-BB2E769C7B6A}"/>
              </a:ext>
            </a:extLst>
          </p:cNvPr>
          <p:cNvSpPr txBox="1"/>
          <p:nvPr/>
        </p:nvSpPr>
        <p:spPr>
          <a:xfrm>
            <a:off x="4694239" y="5142042"/>
            <a:ext cx="1076325" cy="369332"/>
          </a:xfrm>
          <a:prstGeom prst="rect">
            <a:avLst/>
          </a:prstGeom>
          <a:solidFill>
            <a:sysClr val="window" lastClr="FFFFFF"/>
          </a:solid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chemeClr val="bg1"/>
                </a:solidFill>
                <a:effectLst/>
                <a:uLnTx/>
                <a:uFillTx/>
              </a:rPr>
              <a:t>Adults</a:t>
            </a:r>
            <a:endParaRPr kumimoji="0" lang="en-ZA" sz="1800" b="1" i="0" u="none" strike="noStrike" kern="0" cap="none" spc="0" normalizeH="0" baseline="0" noProof="0" dirty="0">
              <a:ln>
                <a:noFill/>
              </a:ln>
              <a:solidFill>
                <a:schemeClr val="bg1"/>
              </a:solidFill>
              <a:effectLst/>
              <a:uLnTx/>
              <a:uFillTx/>
            </a:endParaRPr>
          </a:p>
        </p:txBody>
      </p:sp>
    </p:spTree>
  </p:cSld>
  <p:clrMapOvr>
    <a:masterClrMapping/>
  </p:clrMapOvr>
  <p:transition advTm="10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6" name="Title 2">
            <a:extLst>
              <a:ext uri="{FF2B5EF4-FFF2-40B4-BE49-F238E27FC236}">
                <a16:creationId xmlns:a16="http://schemas.microsoft.com/office/drawing/2014/main" id="{33BFCB7D-3E53-8643-8A06-E8EA5FF00A2E}"/>
              </a:ext>
            </a:extLst>
          </p:cNvPr>
          <p:cNvSpPr>
            <a:spLocks noGrp="1"/>
          </p:cNvSpPr>
          <p:nvPr>
            <p:ph type="title"/>
          </p:nvPr>
        </p:nvSpPr>
        <p:spPr>
          <a:xfrm>
            <a:off x="695325" y="188913"/>
            <a:ext cx="11017704" cy="1116012"/>
          </a:xfrm>
        </p:spPr>
        <p:txBody>
          <a:bodyPr>
            <a:normAutofit/>
          </a:bodyPr>
          <a:lstStyle/>
          <a:p>
            <a:r>
              <a:rPr lang="en-GB" altLang="en-AU" dirty="0"/>
              <a:t>Other diagnostic tests in the evaluation for TB</a:t>
            </a:r>
            <a:endParaRPr lang="en-AU" altLang="en-AU" dirty="0"/>
          </a:p>
        </p:txBody>
      </p:sp>
      <p:graphicFrame>
        <p:nvGraphicFramePr>
          <p:cNvPr id="2" name="Table Placeholder 5">
            <a:extLst>
              <a:ext uri="{FF2B5EF4-FFF2-40B4-BE49-F238E27FC236}">
                <a16:creationId xmlns:a16="http://schemas.microsoft.com/office/drawing/2014/main" id="{EE0EB455-49CC-0697-82F6-24201FD6E05F}"/>
              </a:ext>
            </a:extLst>
          </p:cNvPr>
          <p:cNvGraphicFramePr>
            <a:graphicFrameLocks/>
          </p:cNvGraphicFramePr>
          <p:nvPr>
            <p:extLst>
              <p:ext uri="{D42A27DB-BD31-4B8C-83A1-F6EECF244321}">
                <p14:modId xmlns:p14="http://schemas.microsoft.com/office/powerpoint/2010/main" val="2520059459"/>
              </p:ext>
            </p:extLst>
          </p:nvPr>
        </p:nvGraphicFramePr>
        <p:xfrm>
          <a:off x="690019" y="1359850"/>
          <a:ext cx="10618716" cy="4389050"/>
        </p:xfrm>
        <a:graphic>
          <a:graphicData uri="http://schemas.openxmlformats.org/drawingml/2006/table">
            <a:tbl>
              <a:tblPr firstRow="1" bandRow="1"/>
              <a:tblGrid>
                <a:gridCol w="2167542">
                  <a:extLst>
                    <a:ext uri="{9D8B030D-6E8A-4147-A177-3AD203B41FA5}">
                      <a16:colId xmlns:a16="http://schemas.microsoft.com/office/drawing/2014/main" val="1121367642"/>
                    </a:ext>
                  </a:extLst>
                </a:gridCol>
                <a:gridCol w="3937232">
                  <a:extLst>
                    <a:ext uri="{9D8B030D-6E8A-4147-A177-3AD203B41FA5}">
                      <a16:colId xmlns:a16="http://schemas.microsoft.com/office/drawing/2014/main" val="302585313"/>
                    </a:ext>
                  </a:extLst>
                </a:gridCol>
                <a:gridCol w="4513942">
                  <a:extLst>
                    <a:ext uri="{9D8B030D-6E8A-4147-A177-3AD203B41FA5}">
                      <a16:colId xmlns:a16="http://schemas.microsoft.com/office/drawing/2014/main" val="3261044090"/>
                    </a:ext>
                  </a:extLst>
                </a:gridCol>
              </a:tblGrid>
              <a:tr h="432000">
                <a:tc>
                  <a:txBody>
                    <a:bodyPr/>
                    <a:lstStyle/>
                    <a:p>
                      <a:r>
                        <a:rPr lang="en-US" sz="2400" b="1" dirty="0">
                          <a:solidFill>
                            <a:schemeClr val="bg2"/>
                          </a:solidFill>
                          <a:latin typeface="+mn-lt"/>
                        </a:rPr>
                        <a:t>Investigation </a:t>
                      </a:r>
                      <a:endParaRPr lang="x-none" sz="2400" b="1" dirty="0">
                        <a:solidFill>
                          <a:schemeClr val="bg2"/>
                        </a:solidFill>
                        <a:latin typeface="+mn-lt"/>
                      </a:endParaRPr>
                    </a:p>
                  </a:txBody>
                  <a:tcPr marT="45713" marB="45713">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400" b="1" dirty="0">
                          <a:solidFill>
                            <a:schemeClr val="bg2"/>
                          </a:solidFill>
                          <a:latin typeface="+mn-lt"/>
                        </a:rPr>
                        <a:t>Eligibility (if available)</a:t>
                      </a:r>
                      <a:endParaRPr lang="x-none" sz="2400" b="1" dirty="0">
                        <a:solidFill>
                          <a:schemeClr val="bg2"/>
                        </a:solidFill>
                        <a:latin typeface="+mn-lt"/>
                      </a:endParaRPr>
                    </a:p>
                  </a:txBody>
                  <a:tcPr marT="45713" marB="4571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400" b="1" dirty="0">
                          <a:solidFill>
                            <a:schemeClr val="bg2"/>
                          </a:solidFill>
                          <a:latin typeface="+mn-lt"/>
                        </a:rPr>
                        <a:t>Rationale </a:t>
                      </a:r>
                      <a:endParaRPr lang="x-none" sz="2400" b="1" dirty="0">
                        <a:solidFill>
                          <a:schemeClr val="bg2"/>
                        </a:solidFill>
                        <a:latin typeface="+mn-lt"/>
                      </a:endParaRPr>
                    </a:p>
                  </a:txBody>
                  <a:tcPr marT="45713" marB="45713">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370840">
                <a:tc>
                  <a:txBody>
                    <a:bodyPr/>
                    <a:lstStyle/>
                    <a:p>
                      <a:r>
                        <a:rPr lang="en-US" sz="2000" b="1" dirty="0">
                          <a:latin typeface="+mn-lt"/>
                        </a:rPr>
                        <a:t>HIV test</a:t>
                      </a:r>
                      <a:endParaRPr lang="x-none" sz="2000" b="1" dirty="0">
                        <a:latin typeface="+mn-lt"/>
                      </a:endParaRPr>
                    </a:p>
                  </a:txBody>
                  <a:tcPr marT="45713" marB="45713">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44000" indent="-144000">
                        <a:buFont typeface="Arial" panose="020B0604020202020204" pitchFamily="34" charset="0"/>
                        <a:buChar char="•"/>
                      </a:pPr>
                      <a:r>
                        <a:rPr lang="en-US" sz="1800" dirty="0">
                          <a:latin typeface="+mn-lt"/>
                        </a:rPr>
                        <a:t>All with presumptive or diagnosed TB </a:t>
                      </a:r>
                    </a:p>
                    <a:p>
                      <a:pPr marL="144000" indent="-144000">
                        <a:buFont typeface="Arial" panose="020B0604020202020204" pitchFamily="34" charset="0"/>
                        <a:buChar char="•"/>
                      </a:pPr>
                      <a:r>
                        <a:rPr lang="en-US" sz="1800" dirty="0">
                          <a:latin typeface="+mn-lt"/>
                        </a:rPr>
                        <a:t>As per national guidelines</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44000" indent="-144000">
                        <a:buFont typeface="Arial" panose="020B0604020202020204" pitchFamily="34" charset="0"/>
                        <a:buChar char="•"/>
                      </a:pPr>
                      <a:r>
                        <a:rPr lang="en-US" sz="1800" dirty="0">
                          <a:latin typeface="+mn-lt"/>
                        </a:rPr>
                        <a:t>Risk for TB disease and severe disease </a:t>
                      </a:r>
                    </a:p>
                    <a:p>
                      <a:pPr marL="144000" indent="-144000">
                        <a:buFont typeface="Arial" panose="020B0604020202020204" pitchFamily="34" charset="0"/>
                        <a:buChar char="•"/>
                      </a:pPr>
                      <a:r>
                        <a:rPr lang="en-US" sz="1800" dirty="0">
                          <a:latin typeface="+mn-lt"/>
                        </a:rPr>
                        <a:t>Requires additional management (ART, CPT)</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370840">
                <a:tc>
                  <a:txBody>
                    <a:bodyPr/>
                    <a:lstStyle/>
                    <a:p>
                      <a:r>
                        <a:rPr lang="en-AU" sz="2000" b="1" dirty="0">
                          <a:latin typeface="+mn-lt"/>
                        </a:rPr>
                        <a:t>Test for infection</a:t>
                      </a:r>
                    </a:p>
                    <a:p>
                      <a:r>
                        <a:rPr lang="en-AU" sz="2000" dirty="0">
                          <a:latin typeface="+mn-lt"/>
                        </a:rPr>
                        <a:t>TST or IGRA </a:t>
                      </a:r>
                      <a:endParaRPr lang="x-none" sz="2000" b="1" dirty="0">
                        <a:latin typeface="+mn-lt"/>
                      </a:endParaRPr>
                    </a:p>
                  </a:txBody>
                  <a:tcPr marT="45713" marB="45713">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44000" indent="-144000">
                        <a:buFont typeface="Arial" panose="020B0604020202020204" pitchFamily="34" charset="0"/>
                        <a:buChar char="•"/>
                      </a:pPr>
                      <a:r>
                        <a:rPr lang="en-AU" sz="1800" dirty="0">
                          <a:latin typeface="+mn-lt"/>
                        </a:rPr>
                        <a:t>Evidence of infection if no known contact</a:t>
                      </a:r>
                    </a:p>
                    <a:p>
                      <a:pPr marL="144000" indent="-144000">
                        <a:buFont typeface="Arial" panose="020B0604020202020204" pitchFamily="34" charset="0"/>
                        <a:buChar char="•"/>
                      </a:pPr>
                      <a:r>
                        <a:rPr lang="en-AU" sz="1800" dirty="0">
                          <a:latin typeface="+mn-lt"/>
                        </a:rPr>
                        <a:t>Eligibility for TPT if contact and TB disease has been ruled out</a:t>
                      </a:r>
                    </a:p>
                  </a:txBody>
                  <a:tcPr marT="45713" marB="4571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marL="144000" indent="-144000">
                        <a:buFont typeface="Arial" panose="020B0604020202020204" pitchFamily="34" charset="0"/>
                        <a:buChar char="•"/>
                      </a:pPr>
                      <a:r>
                        <a:rPr lang="en-AU" sz="1800" dirty="0">
                          <a:latin typeface="+mn-lt"/>
                        </a:rPr>
                        <a:t>Provides evidence of previous infection to support diagnosis</a:t>
                      </a:r>
                    </a:p>
                    <a:p>
                      <a:pPr marL="143510" lvl="0" indent="-143510">
                        <a:buFont typeface="Arial" panose="020B0604020202020204" pitchFamily="34" charset="0"/>
                        <a:buChar char="•"/>
                      </a:pPr>
                      <a:r>
                        <a:rPr lang="en-AU" sz="1800" dirty="0">
                          <a:latin typeface="+mn-lt"/>
                        </a:rPr>
                        <a:t>TPT eligibility: not required if contact is young (&lt;5 years) or living with HIV</a:t>
                      </a:r>
                    </a:p>
                  </a:txBody>
                  <a:tcPr marT="45713" marB="45713">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370840">
                <a:tc>
                  <a:txBody>
                    <a:bodyPr/>
                    <a:lstStyle/>
                    <a:p>
                      <a:r>
                        <a:rPr lang="en-US" sz="2000" b="1" dirty="0">
                          <a:latin typeface="+mn-lt"/>
                        </a:rPr>
                        <a:t>Chest radiography </a:t>
                      </a:r>
                    </a:p>
                    <a:p>
                      <a:r>
                        <a:rPr lang="en-US" sz="2000" b="1" dirty="0">
                          <a:latin typeface="+mn-lt"/>
                        </a:rPr>
                        <a:t>(CXR)</a:t>
                      </a:r>
                      <a:endParaRPr lang="x-none" sz="2000" b="1" dirty="0">
                        <a:latin typeface="+mn-lt"/>
                      </a:endParaRPr>
                    </a:p>
                  </a:txBody>
                  <a:tcPr marT="45713" marB="45713">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44000" indent="-144000">
                        <a:buFont typeface="Arial" panose="020B0604020202020204" pitchFamily="34" charset="0"/>
                        <a:buChar char="•"/>
                      </a:pPr>
                      <a:r>
                        <a:rPr lang="en-US" sz="1800" kern="1200" dirty="0">
                          <a:solidFill>
                            <a:schemeClr val="tx1"/>
                          </a:solidFill>
                          <a:effectLst/>
                          <a:latin typeface="+mn-lt"/>
                          <a:ea typeface="+mn-ea"/>
                          <a:cs typeface="+mn-cs"/>
                        </a:rPr>
                        <a:t>If unable to produce sputum (collect an alternate sample), or</a:t>
                      </a:r>
                    </a:p>
                    <a:p>
                      <a:pPr marL="144000" indent="-144000">
                        <a:buFont typeface="Arial" panose="020B0604020202020204" pitchFamily="34" charset="0"/>
                        <a:buChar char="•"/>
                      </a:pPr>
                      <a:r>
                        <a:rPr lang="en-US" sz="1800" kern="1200" dirty="0">
                          <a:solidFill>
                            <a:schemeClr val="tx1"/>
                          </a:solidFill>
                          <a:effectLst/>
                          <a:latin typeface="+mn-lt"/>
                          <a:ea typeface="+mn-ea"/>
                          <a:cs typeface="+mn-cs"/>
                        </a:rPr>
                        <a:t>If negative test result </a:t>
                      </a:r>
                    </a:p>
                    <a:p>
                      <a:pPr marL="144000" indent="-144000">
                        <a:buFont typeface="Arial" panose="020B0604020202020204" pitchFamily="34" charset="0"/>
                        <a:buChar char="•"/>
                      </a:pPr>
                      <a:r>
                        <a:rPr lang="en-US" sz="1800" dirty="0">
                          <a:latin typeface="+mn-lt"/>
                        </a:rPr>
                        <a:t>Decision to treat</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144000" indent="-144000">
                        <a:buFont typeface="Arial" panose="020B0604020202020204" pitchFamily="34" charset="0"/>
                        <a:buChar char="•"/>
                      </a:pPr>
                      <a:r>
                        <a:rPr lang="en-US" sz="1800" dirty="0">
                          <a:latin typeface="+mn-lt"/>
                        </a:rPr>
                        <a:t>Evidence of intrathoracic disease: hilar adenopathy, miliary picture, cavitation, effusion</a:t>
                      </a:r>
                    </a:p>
                    <a:p>
                      <a:pPr marL="144000" indent="-144000">
                        <a:buFont typeface="Arial" panose="020B0604020202020204" pitchFamily="34" charset="0"/>
                        <a:buChar char="•"/>
                      </a:pPr>
                      <a:r>
                        <a:rPr lang="en-US" sz="1800" dirty="0">
                          <a:latin typeface="+mn-lt"/>
                        </a:rPr>
                        <a:t>Evidence of severity of PTB</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70840">
                <a:tc>
                  <a:txBody>
                    <a:bodyPr/>
                    <a:lstStyle/>
                    <a:p>
                      <a:r>
                        <a:rPr lang="en-AU" sz="2000" b="1" dirty="0">
                          <a:latin typeface="+mn-lt"/>
                        </a:rPr>
                        <a:t>Ultrasound</a:t>
                      </a:r>
                      <a:endParaRPr lang="x-none" sz="2000" b="1" dirty="0">
                        <a:latin typeface="+mn-lt"/>
                      </a:endParaRPr>
                    </a:p>
                  </a:txBody>
                  <a:tcPr marT="45713" marB="45713">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44000" indent="-144000">
                        <a:buFont typeface="Arial" panose="020B0604020202020204" pitchFamily="34" charset="0"/>
                        <a:buChar char="•"/>
                      </a:pPr>
                      <a:r>
                        <a:rPr lang="en-AU" sz="1800" dirty="0">
                          <a:latin typeface="+mn-lt"/>
                        </a:rPr>
                        <a:t>If effusion suspected and to guide needle aspiration</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marL="144000" indent="-144000">
                        <a:buFont typeface="Arial" panose="020B0604020202020204" pitchFamily="34" charset="0"/>
                        <a:buChar char="•"/>
                      </a:pPr>
                      <a:r>
                        <a:rPr lang="en-AU" sz="1800" dirty="0">
                          <a:latin typeface="+mn-lt"/>
                        </a:rPr>
                        <a:t>Can define effusions that may be challenging to detect clinically such as pericardial or peritoneal or joint</a:t>
                      </a:r>
                      <a:endParaRPr lang="x-none" sz="1800" dirty="0">
                        <a:latin typeface="+mn-lt"/>
                      </a:endParaRPr>
                    </a:p>
                  </a:txBody>
                  <a:tcPr marT="45713" marB="45713">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10DFD-EE1F-00EF-36B3-36EBCC35BF5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3AD6F5A-275E-65DC-08F1-4F12B9879779}"/>
              </a:ext>
            </a:extLst>
          </p:cNvPr>
          <p:cNvSpPr>
            <a:spLocks noGrp="1"/>
          </p:cNvSpPr>
          <p:nvPr>
            <p:ph type="title"/>
          </p:nvPr>
        </p:nvSpPr>
        <p:spPr/>
        <p:txBody>
          <a:bodyPr>
            <a:normAutofit/>
          </a:bodyPr>
          <a:lstStyle/>
          <a:p>
            <a:r>
              <a:rPr lang="en-ZA" dirty="0"/>
              <a:t>Chest X-ray </a:t>
            </a:r>
          </a:p>
        </p:txBody>
      </p:sp>
    </p:spTree>
    <p:extLst>
      <p:ext uri="{BB962C8B-B14F-4D97-AF65-F5344CB8AC3E}">
        <p14:creationId xmlns:p14="http://schemas.microsoft.com/office/powerpoint/2010/main" val="3051675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normAutofit fontScale="90000"/>
          </a:bodyPr>
          <a:lstStyle/>
          <a:p>
            <a:r>
              <a:rPr lang="en-US" altLang="en-AU" dirty="0"/>
              <a:t>Interpretation of CXR in children with presumptive TB</a:t>
            </a:r>
            <a:endParaRPr lang="en-AU" altLang="en-AU" dirty="0"/>
          </a:p>
        </p:txBody>
      </p:sp>
      <p:pic>
        <p:nvPicPr>
          <p:cNvPr id="4" name="Picture 3">
            <a:extLst>
              <a:ext uri="{FF2B5EF4-FFF2-40B4-BE49-F238E27FC236}">
                <a16:creationId xmlns:a16="http://schemas.microsoft.com/office/drawing/2014/main" id="{603BFE60-9CA6-3A01-798D-70FF563E6BC0}"/>
              </a:ext>
            </a:extLst>
          </p:cNvPr>
          <p:cNvPicPr>
            <a:picLocks noChangeAspect="1"/>
          </p:cNvPicPr>
          <p:nvPr/>
        </p:nvPicPr>
        <p:blipFill>
          <a:blip r:embed="rId3"/>
          <a:stretch>
            <a:fillRect/>
          </a:stretch>
        </p:blipFill>
        <p:spPr>
          <a:xfrm>
            <a:off x="695324" y="1376363"/>
            <a:ext cx="3235407" cy="4478929"/>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C462C0E2-6314-F32C-37A2-8EBFE3D1761A}"/>
              </a:ext>
            </a:extLst>
          </p:cNvPr>
          <p:cNvGrpSpPr/>
          <p:nvPr/>
        </p:nvGrpSpPr>
        <p:grpSpPr>
          <a:xfrm>
            <a:off x="4385475" y="1376363"/>
            <a:ext cx="4504525" cy="2141537"/>
            <a:chOff x="1783449" y="4089400"/>
            <a:chExt cx="4807357" cy="2325164"/>
          </a:xfrm>
        </p:grpSpPr>
        <p:pic>
          <p:nvPicPr>
            <p:cNvPr id="10" name="Picture 9">
              <a:extLst>
                <a:ext uri="{FF2B5EF4-FFF2-40B4-BE49-F238E27FC236}">
                  <a16:creationId xmlns:a16="http://schemas.microsoft.com/office/drawing/2014/main" id="{49E89CB1-00E3-4F41-9360-4FF303F31281}"/>
                </a:ext>
              </a:extLst>
            </p:cNvPr>
            <p:cNvPicPr>
              <a:picLocks noChangeAspect="1"/>
            </p:cNvPicPr>
            <p:nvPr/>
          </p:nvPicPr>
          <p:blipFill>
            <a:blip r:embed="rId4"/>
            <a:stretch>
              <a:fillRect/>
            </a:stretch>
          </p:blipFill>
          <p:spPr>
            <a:xfrm>
              <a:off x="1783449" y="4284031"/>
              <a:ext cx="4807357" cy="2130533"/>
            </a:xfrm>
            <a:prstGeom prst="rect">
              <a:avLst/>
            </a:prstGeom>
            <a:ln w="38100">
              <a:solidFill>
                <a:schemeClr val="bg2"/>
              </a:solidFill>
            </a:ln>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33C7F1B1-D31E-8978-0E02-855B30AE0A51}"/>
                </a:ext>
              </a:extLst>
            </p:cNvPr>
            <p:cNvPicPr>
              <a:picLocks noChangeAspect="1"/>
            </p:cNvPicPr>
            <p:nvPr/>
          </p:nvPicPr>
          <p:blipFill>
            <a:blip r:embed="rId5"/>
            <a:stretch>
              <a:fillRect/>
            </a:stretch>
          </p:blipFill>
          <p:spPr>
            <a:xfrm>
              <a:off x="1783449" y="4089400"/>
              <a:ext cx="4807357" cy="158912"/>
            </a:xfrm>
            <a:prstGeom prst="rect">
              <a:avLst/>
            </a:prstGeom>
            <a:ln w="38100">
              <a:solidFill>
                <a:schemeClr val="bg2"/>
              </a:solidFill>
            </a:ln>
          </p:spPr>
        </p:pic>
      </p:grpSp>
      <p:grpSp>
        <p:nvGrpSpPr>
          <p:cNvPr id="18" name="Group 17">
            <a:extLst>
              <a:ext uri="{FF2B5EF4-FFF2-40B4-BE49-F238E27FC236}">
                <a16:creationId xmlns:a16="http://schemas.microsoft.com/office/drawing/2014/main" id="{69CBC926-5D60-2FA7-CD68-4C2030765F80}"/>
              </a:ext>
            </a:extLst>
          </p:cNvPr>
          <p:cNvGrpSpPr/>
          <p:nvPr/>
        </p:nvGrpSpPr>
        <p:grpSpPr>
          <a:xfrm>
            <a:off x="6540499" y="3721099"/>
            <a:ext cx="4758945" cy="2111193"/>
            <a:chOff x="5264517" y="4103988"/>
            <a:chExt cx="4807358" cy="2142008"/>
          </a:xfrm>
        </p:grpSpPr>
        <p:pic>
          <p:nvPicPr>
            <p:cNvPr id="15" name="Picture 14">
              <a:extLst>
                <a:ext uri="{FF2B5EF4-FFF2-40B4-BE49-F238E27FC236}">
                  <a16:creationId xmlns:a16="http://schemas.microsoft.com/office/drawing/2014/main" id="{B772A6FD-FCEB-B299-8776-C7856C2356D9}"/>
                </a:ext>
              </a:extLst>
            </p:cNvPr>
            <p:cNvPicPr>
              <a:picLocks noChangeAspect="1"/>
            </p:cNvPicPr>
            <p:nvPr/>
          </p:nvPicPr>
          <p:blipFill>
            <a:blip r:embed="rId6"/>
            <a:stretch>
              <a:fillRect/>
            </a:stretch>
          </p:blipFill>
          <p:spPr>
            <a:xfrm>
              <a:off x="5264517" y="4328016"/>
              <a:ext cx="4807358" cy="1917980"/>
            </a:xfrm>
            <a:prstGeom prst="rect">
              <a:avLst/>
            </a:prstGeom>
            <a:ln w="38100">
              <a:solidFill>
                <a:schemeClr val="bg2"/>
              </a:solidFill>
            </a:ln>
            <a:effectLst>
              <a:outerShdw blurRad="50800" dist="38100" dir="16200000" rotWithShape="0">
                <a:prstClr val="black">
                  <a:alpha val="40000"/>
                </a:prstClr>
              </a:outerShdw>
            </a:effectLst>
          </p:spPr>
        </p:pic>
        <p:pic>
          <p:nvPicPr>
            <p:cNvPr id="17" name="Picture 16">
              <a:extLst>
                <a:ext uri="{FF2B5EF4-FFF2-40B4-BE49-F238E27FC236}">
                  <a16:creationId xmlns:a16="http://schemas.microsoft.com/office/drawing/2014/main" id="{6F30BA89-ADF0-51C5-EB06-820785CA5B7F}"/>
                </a:ext>
              </a:extLst>
            </p:cNvPr>
            <p:cNvPicPr>
              <a:picLocks noChangeAspect="1"/>
            </p:cNvPicPr>
            <p:nvPr/>
          </p:nvPicPr>
          <p:blipFill rotWithShape="1">
            <a:blip r:embed="rId7"/>
            <a:srcRect t="11208"/>
            <a:stretch/>
          </p:blipFill>
          <p:spPr>
            <a:xfrm>
              <a:off x="5264517" y="4103988"/>
              <a:ext cx="4807358" cy="166742"/>
            </a:xfrm>
            <a:prstGeom prst="rect">
              <a:avLst/>
            </a:prstGeom>
            <a:ln w="38100">
              <a:solidFill>
                <a:schemeClr val="bg2"/>
              </a:solidFill>
            </a:ln>
            <a:effectLst/>
          </p:spPr>
        </p:pic>
      </p:grpSp>
      <p:sp>
        <p:nvSpPr>
          <p:cNvPr id="19" name="Rectangle 18">
            <a:extLst>
              <a:ext uri="{FF2B5EF4-FFF2-40B4-BE49-F238E27FC236}">
                <a16:creationId xmlns:a16="http://schemas.microsoft.com/office/drawing/2014/main" id="{76D80A41-591F-7E33-30B2-7D64A1AA35CC}"/>
              </a:ext>
            </a:extLst>
          </p:cNvPr>
          <p:cNvSpPr/>
          <p:nvPr/>
        </p:nvSpPr>
        <p:spPr>
          <a:xfrm>
            <a:off x="4338638" y="1376363"/>
            <a:ext cx="4586286" cy="2185987"/>
          </a:xfrm>
          <a:prstGeom prst="rect">
            <a:avLst/>
          </a:prstGeom>
          <a:no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D755032-2055-80CD-65A2-3CF9DA310234}"/>
              </a:ext>
            </a:extLst>
          </p:cNvPr>
          <p:cNvSpPr/>
          <p:nvPr/>
        </p:nvSpPr>
        <p:spPr>
          <a:xfrm>
            <a:off x="6497792" y="3660277"/>
            <a:ext cx="4801652" cy="2185987"/>
          </a:xfrm>
          <a:prstGeom prst="rect">
            <a:avLst/>
          </a:prstGeom>
          <a:no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7FD1A2C1-176C-0069-2B05-42F08A83B83E}"/>
              </a:ext>
            </a:extLst>
          </p:cNvPr>
          <p:cNvGrpSpPr/>
          <p:nvPr/>
        </p:nvGrpSpPr>
        <p:grpSpPr>
          <a:xfrm>
            <a:off x="9280444" y="2062743"/>
            <a:ext cx="1808236" cy="1999862"/>
            <a:chOff x="9543977" y="1369915"/>
            <a:chExt cx="1808236" cy="1999862"/>
          </a:xfrm>
        </p:grpSpPr>
        <p:sp>
          <p:nvSpPr>
            <p:cNvPr id="6" name="Rectangle 5">
              <a:extLst>
                <a:ext uri="{FF2B5EF4-FFF2-40B4-BE49-F238E27FC236}">
                  <a16:creationId xmlns:a16="http://schemas.microsoft.com/office/drawing/2014/main" id="{B81F9635-9EEC-0960-DD2F-04FB97196C00}"/>
                </a:ext>
              </a:extLst>
            </p:cNvPr>
            <p:cNvSpPr/>
            <p:nvPr/>
          </p:nvSpPr>
          <p:spPr>
            <a:xfrm>
              <a:off x="9543977" y="1369915"/>
              <a:ext cx="1808236" cy="1999862"/>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4A8F1A0-478C-8C3C-F692-D3C47C8E8C9B}"/>
                </a:ext>
              </a:extLst>
            </p:cNvPr>
            <p:cNvSpPr txBox="1"/>
            <p:nvPr/>
          </p:nvSpPr>
          <p:spPr>
            <a:xfrm>
              <a:off x="9543977" y="2755427"/>
              <a:ext cx="1808236" cy="577081"/>
            </a:xfrm>
            <a:prstGeom prst="rect">
              <a:avLst/>
            </a:prstGeom>
            <a:noFill/>
          </p:spPr>
          <p:txBody>
            <a:bodyPr wrap="square" rtlCol="0">
              <a:spAutoFit/>
            </a:bodyPr>
            <a:lstStyle/>
            <a:p>
              <a:pPr algn="ctr"/>
              <a:r>
                <a:rPr lang="en-ZA" sz="1050" dirty="0"/>
                <a:t>Online course on interpretation of CXR in children with presumptive TB</a:t>
              </a:r>
              <a:endParaRPr lang="en-GB" sz="1050" dirty="0"/>
            </a:p>
          </p:txBody>
        </p:sp>
      </p:grpSp>
      <p:grpSp>
        <p:nvGrpSpPr>
          <p:cNvPr id="11" name="Group 10">
            <a:extLst>
              <a:ext uri="{FF2B5EF4-FFF2-40B4-BE49-F238E27FC236}">
                <a16:creationId xmlns:a16="http://schemas.microsoft.com/office/drawing/2014/main" id="{7ADBBD6F-F0E2-06E7-2906-B86CD26154D6}"/>
              </a:ext>
            </a:extLst>
          </p:cNvPr>
          <p:cNvGrpSpPr/>
          <p:nvPr/>
        </p:nvGrpSpPr>
        <p:grpSpPr>
          <a:xfrm>
            <a:off x="444119" y="4474409"/>
            <a:ext cx="1491362" cy="1821616"/>
            <a:chOff x="9182100" y="1376364"/>
            <a:chExt cx="2170113" cy="2216958"/>
          </a:xfrm>
        </p:grpSpPr>
        <p:sp>
          <p:nvSpPr>
            <p:cNvPr id="14" name="Rectangle 13">
              <a:extLst>
                <a:ext uri="{FF2B5EF4-FFF2-40B4-BE49-F238E27FC236}">
                  <a16:creationId xmlns:a16="http://schemas.microsoft.com/office/drawing/2014/main" id="{2618A857-4746-E9C8-1D8B-EAB024067DA0}"/>
                </a:ext>
              </a:extLst>
            </p:cNvPr>
            <p:cNvSpPr/>
            <p:nvPr/>
          </p:nvSpPr>
          <p:spPr>
            <a:xfrm>
              <a:off x="9182100" y="1376364"/>
              <a:ext cx="2170113" cy="2216958"/>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8F4FE4A-8B63-A506-BFD7-53061481C76B}"/>
                </a:ext>
              </a:extLst>
            </p:cNvPr>
            <p:cNvSpPr txBox="1"/>
            <p:nvPr/>
          </p:nvSpPr>
          <p:spPr>
            <a:xfrm>
              <a:off x="9182100" y="3080135"/>
              <a:ext cx="2170113" cy="253916"/>
            </a:xfrm>
            <a:prstGeom prst="rect">
              <a:avLst/>
            </a:prstGeom>
            <a:noFill/>
          </p:spPr>
          <p:txBody>
            <a:bodyPr wrap="square" rtlCol="0">
              <a:spAutoFit/>
            </a:bodyPr>
            <a:lstStyle/>
            <a:p>
              <a:pPr algn="ctr"/>
              <a:r>
                <a:rPr lang="en-AU" sz="1050" dirty="0"/>
                <a:t>The Union’s Diagnostic CXR atlas </a:t>
              </a:r>
              <a:endParaRPr lang="en-GB" sz="1400" dirty="0"/>
            </a:p>
          </p:txBody>
        </p:sp>
      </p:grpSp>
      <p:sp>
        <p:nvSpPr>
          <p:cNvPr id="24" name="Rectangle 23">
            <a:extLst>
              <a:ext uri="{FF2B5EF4-FFF2-40B4-BE49-F238E27FC236}">
                <a16:creationId xmlns:a16="http://schemas.microsoft.com/office/drawing/2014/main" id="{67EAE27C-3906-27BE-E146-F685340A9484}"/>
              </a:ext>
            </a:extLst>
          </p:cNvPr>
          <p:cNvSpPr/>
          <p:nvPr/>
        </p:nvSpPr>
        <p:spPr>
          <a:xfrm>
            <a:off x="4443853" y="3151796"/>
            <a:ext cx="1550937" cy="1999861"/>
          </a:xfrm>
          <a:prstGeom prst="rect">
            <a:avLst/>
          </a:prstGeom>
          <a:solidFill>
            <a:schemeClr val="bg2"/>
          </a:solidFill>
          <a:ln>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61E6706F-AD6F-9BB3-B3B4-3CB4D1136AD9}"/>
              </a:ext>
            </a:extLst>
          </p:cNvPr>
          <p:cNvSpPr txBox="1"/>
          <p:nvPr/>
        </p:nvSpPr>
        <p:spPr>
          <a:xfrm>
            <a:off x="4443853" y="4544631"/>
            <a:ext cx="1550937" cy="577081"/>
          </a:xfrm>
          <a:prstGeom prst="rect">
            <a:avLst/>
          </a:prstGeom>
          <a:noFill/>
        </p:spPr>
        <p:txBody>
          <a:bodyPr wrap="square" rtlCol="0">
            <a:spAutoFit/>
          </a:bodyPr>
          <a:lstStyle/>
          <a:p>
            <a:pPr algn="ctr"/>
            <a:r>
              <a:rPr lang="en-AU" sz="1050" dirty="0"/>
              <a:t>The Union’s Online Diagnostic CXR atlas – image library</a:t>
            </a:r>
            <a:endParaRPr lang="en-GB" sz="1400" dirty="0"/>
          </a:p>
        </p:txBody>
      </p:sp>
      <p:pic>
        <p:nvPicPr>
          <p:cNvPr id="8" name="Picture 7" descr="A qr code with black squares&#10;&#10;Description automatically generated">
            <a:extLst>
              <a:ext uri="{FF2B5EF4-FFF2-40B4-BE49-F238E27FC236}">
                <a16:creationId xmlns:a16="http://schemas.microsoft.com/office/drawing/2014/main" id="{7852109D-831A-FDB6-A9BA-DEE8D8A39E3C}"/>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583260" y="2199326"/>
            <a:ext cx="1248929" cy="1248929"/>
          </a:xfrm>
          <a:prstGeom prst="rect">
            <a:avLst/>
          </a:prstGeom>
        </p:spPr>
      </p:pic>
      <p:pic>
        <p:nvPicPr>
          <p:cNvPr id="16" name="Picture 15" descr="A qr code with black squares">
            <a:extLst>
              <a:ext uri="{FF2B5EF4-FFF2-40B4-BE49-F238E27FC236}">
                <a16:creationId xmlns:a16="http://schemas.microsoft.com/office/drawing/2014/main" id="{23586754-E85A-64C4-F677-386FC1C60CDA}"/>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7455" y="3253576"/>
            <a:ext cx="1263731" cy="1263731"/>
          </a:xfrm>
          <a:prstGeom prst="rect">
            <a:avLst/>
          </a:prstGeom>
        </p:spPr>
      </p:pic>
      <p:pic>
        <p:nvPicPr>
          <p:cNvPr id="26" name="Picture 25" descr="A qr code with black squares&#10;&#10;Description automatically generated">
            <a:extLst>
              <a:ext uri="{FF2B5EF4-FFF2-40B4-BE49-F238E27FC236}">
                <a16:creationId xmlns:a16="http://schemas.microsoft.com/office/drawing/2014/main" id="{3FFB3397-2B05-3DC4-EDB6-38B51155FA0C}"/>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34516" y="4554255"/>
            <a:ext cx="1310568" cy="1310568"/>
          </a:xfrm>
          <a:prstGeom prst="rect">
            <a:avLst/>
          </a:prstGeom>
        </p:spPr>
      </p:pic>
    </p:spTree>
    <p:extLst>
      <p:ext uri="{BB962C8B-B14F-4D97-AF65-F5344CB8AC3E}">
        <p14:creationId xmlns:p14="http://schemas.microsoft.com/office/powerpoint/2010/main" val="3396696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itle 2">
            <a:extLst>
              <a:ext uri="{FF2B5EF4-FFF2-40B4-BE49-F238E27FC236}">
                <a16:creationId xmlns:a16="http://schemas.microsoft.com/office/drawing/2014/main" id="{C66B76B8-7BE3-5C4D-ACE4-E3BE207C0090}"/>
              </a:ext>
            </a:extLst>
          </p:cNvPr>
          <p:cNvSpPr>
            <a:spLocks noGrp="1"/>
          </p:cNvSpPr>
          <p:nvPr>
            <p:ph type="title"/>
          </p:nvPr>
        </p:nvSpPr>
        <p:spPr>
          <a:xfrm>
            <a:off x="695325" y="188913"/>
            <a:ext cx="10388169" cy="1116012"/>
          </a:xfrm>
        </p:spPr>
        <p:txBody>
          <a:bodyPr>
            <a:normAutofit/>
          </a:bodyPr>
          <a:lstStyle/>
          <a:p>
            <a:r>
              <a:rPr lang="en-ZA" dirty="0">
                <a:solidFill>
                  <a:srgbClr val="02235D"/>
                </a:solidFill>
              </a:rPr>
              <a:t>CXR features specific to TB</a:t>
            </a:r>
            <a:r>
              <a:rPr lang="en-US" altLang="en-AU" dirty="0"/>
              <a:t> – hilar adenopathy </a:t>
            </a:r>
            <a:endParaRPr lang="en-AU" altLang="en-AU" dirty="0"/>
          </a:p>
        </p:txBody>
      </p:sp>
      <p:pic>
        <p:nvPicPr>
          <p:cNvPr id="5" name="Picture 4">
            <a:extLst>
              <a:ext uri="{FF2B5EF4-FFF2-40B4-BE49-F238E27FC236}">
                <a16:creationId xmlns:a16="http://schemas.microsoft.com/office/drawing/2014/main" id="{7E771F8A-5E7F-E0FD-42C6-EADE0577F74D}"/>
              </a:ext>
            </a:extLst>
          </p:cNvPr>
          <p:cNvPicPr>
            <a:picLocks noChangeAspect="1"/>
          </p:cNvPicPr>
          <p:nvPr/>
        </p:nvPicPr>
        <p:blipFill>
          <a:blip r:embed="rId3"/>
          <a:stretch>
            <a:fillRect/>
          </a:stretch>
        </p:blipFill>
        <p:spPr>
          <a:xfrm>
            <a:off x="675759" y="1867083"/>
            <a:ext cx="3113803" cy="2782548"/>
          </a:xfrm>
          <a:prstGeom prst="rect">
            <a:avLst/>
          </a:prstGeom>
        </p:spPr>
      </p:pic>
      <p:pic>
        <p:nvPicPr>
          <p:cNvPr id="7" name="Picture 6">
            <a:extLst>
              <a:ext uri="{FF2B5EF4-FFF2-40B4-BE49-F238E27FC236}">
                <a16:creationId xmlns:a16="http://schemas.microsoft.com/office/drawing/2014/main" id="{8F743223-7CBB-28B9-2415-03E37651EA5E}"/>
              </a:ext>
            </a:extLst>
          </p:cNvPr>
          <p:cNvPicPr>
            <a:picLocks noChangeAspect="1"/>
          </p:cNvPicPr>
          <p:nvPr/>
        </p:nvPicPr>
        <p:blipFill>
          <a:blip r:embed="rId4"/>
          <a:stretch>
            <a:fillRect/>
          </a:stretch>
        </p:blipFill>
        <p:spPr>
          <a:xfrm>
            <a:off x="8208415" y="1867083"/>
            <a:ext cx="3113803" cy="2771795"/>
          </a:xfrm>
          <a:prstGeom prst="rect">
            <a:avLst/>
          </a:prstGeom>
        </p:spPr>
      </p:pic>
      <p:sp>
        <p:nvSpPr>
          <p:cNvPr id="8" name="TextBox 7">
            <a:extLst>
              <a:ext uri="{FF2B5EF4-FFF2-40B4-BE49-F238E27FC236}">
                <a16:creationId xmlns:a16="http://schemas.microsoft.com/office/drawing/2014/main" id="{D85EDD74-3D22-D28B-8F8D-9A0886D9B688}"/>
              </a:ext>
            </a:extLst>
          </p:cNvPr>
          <p:cNvSpPr txBox="1"/>
          <p:nvPr/>
        </p:nvSpPr>
        <p:spPr>
          <a:xfrm>
            <a:off x="675759" y="4604964"/>
            <a:ext cx="3113803" cy="363558"/>
          </a:xfrm>
          <a:prstGeom prst="rect">
            <a:avLst/>
          </a:prstGeom>
          <a:solidFill>
            <a:srgbClr val="0060A0"/>
          </a:solidFill>
          <a:effectLst>
            <a:outerShdw blurRad="50800" dist="38100" dir="2700000" algn="tl" rotWithShape="0">
              <a:prstClr val="black">
                <a:alpha val="40000"/>
              </a:prstClr>
            </a:outerShdw>
          </a:effectLst>
        </p:spPr>
        <p:txBody>
          <a:bodyPr wrap="square" rtlCol="0">
            <a:spAutoFit/>
          </a:bodyPr>
          <a:lstStyle/>
          <a:p>
            <a:pPr algn="ctr"/>
            <a:endParaRPr lang="en-GB" dirty="0"/>
          </a:p>
        </p:txBody>
      </p:sp>
      <p:sp>
        <p:nvSpPr>
          <p:cNvPr id="9" name="TextBox 8">
            <a:extLst>
              <a:ext uri="{FF2B5EF4-FFF2-40B4-BE49-F238E27FC236}">
                <a16:creationId xmlns:a16="http://schemas.microsoft.com/office/drawing/2014/main" id="{C3EA81C4-2E7A-D291-EAAC-2DD1AAC6B2C5}"/>
              </a:ext>
            </a:extLst>
          </p:cNvPr>
          <p:cNvSpPr txBox="1"/>
          <p:nvPr/>
        </p:nvSpPr>
        <p:spPr>
          <a:xfrm>
            <a:off x="695324" y="4604964"/>
            <a:ext cx="3094237" cy="369332"/>
          </a:xfrm>
          <a:prstGeom prst="rect">
            <a:avLst/>
          </a:prstGeom>
          <a:solidFill>
            <a:srgbClr val="0060A0"/>
          </a:solidFill>
          <a:ln>
            <a:noFill/>
          </a:ln>
          <a:effectLst>
            <a:softEdge rad="63500"/>
          </a:effectLst>
        </p:spPr>
        <p:txBody>
          <a:bodyPr wrap="square" rtlCol="0">
            <a:spAutoFit/>
          </a:bodyPr>
          <a:lstStyle/>
          <a:p>
            <a:pPr algn="ctr"/>
            <a:r>
              <a:rPr lang="en-ZA" b="1" dirty="0">
                <a:solidFill>
                  <a:schemeClr val="bg2"/>
                </a:solidFill>
              </a:rPr>
              <a:t>Normal CXR</a:t>
            </a:r>
            <a:endParaRPr lang="en-GB" b="1" dirty="0">
              <a:solidFill>
                <a:schemeClr val="bg2"/>
              </a:solidFill>
            </a:endParaRPr>
          </a:p>
        </p:txBody>
      </p:sp>
      <p:sp>
        <p:nvSpPr>
          <p:cNvPr id="12" name="Freeform: Shape 11">
            <a:extLst>
              <a:ext uri="{FF2B5EF4-FFF2-40B4-BE49-F238E27FC236}">
                <a16:creationId xmlns:a16="http://schemas.microsoft.com/office/drawing/2014/main" id="{EB9020DC-7EC7-3A05-7B7C-ECCCAA002772}"/>
              </a:ext>
            </a:extLst>
          </p:cNvPr>
          <p:cNvSpPr/>
          <p:nvPr/>
        </p:nvSpPr>
        <p:spPr>
          <a:xfrm>
            <a:off x="10082463" y="2389624"/>
            <a:ext cx="454569" cy="830325"/>
          </a:xfrm>
          <a:custGeom>
            <a:avLst/>
            <a:gdLst>
              <a:gd name="connsiteX0" fmla="*/ 589619 w 773949"/>
              <a:gd name="connsiteY0" fmla="*/ 22860 h 1028700"/>
              <a:gd name="connsiteX1" fmla="*/ 589619 w 773949"/>
              <a:gd name="connsiteY1" fmla="*/ 22860 h 1028700"/>
              <a:gd name="connsiteX2" fmla="*/ 681059 w 773949"/>
              <a:gd name="connsiteY2" fmla="*/ 91440 h 1028700"/>
              <a:gd name="connsiteX3" fmla="*/ 742019 w 773949"/>
              <a:gd name="connsiteY3" fmla="*/ 152400 h 1028700"/>
              <a:gd name="connsiteX4" fmla="*/ 749639 w 773949"/>
              <a:gd name="connsiteY4" fmla="*/ 175260 h 1028700"/>
              <a:gd name="connsiteX5" fmla="*/ 749639 w 773949"/>
              <a:gd name="connsiteY5" fmla="*/ 304800 h 1028700"/>
              <a:gd name="connsiteX6" fmla="*/ 719159 w 773949"/>
              <a:gd name="connsiteY6" fmla="*/ 365760 h 1028700"/>
              <a:gd name="connsiteX7" fmla="*/ 688679 w 773949"/>
              <a:gd name="connsiteY7" fmla="*/ 419100 h 1028700"/>
              <a:gd name="connsiteX8" fmla="*/ 665819 w 773949"/>
              <a:gd name="connsiteY8" fmla="*/ 426720 h 1028700"/>
              <a:gd name="connsiteX9" fmla="*/ 642959 w 773949"/>
              <a:gd name="connsiteY9" fmla="*/ 457200 h 1028700"/>
              <a:gd name="connsiteX10" fmla="*/ 627719 w 773949"/>
              <a:gd name="connsiteY10" fmla="*/ 480060 h 1028700"/>
              <a:gd name="connsiteX11" fmla="*/ 650579 w 773949"/>
              <a:gd name="connsiteY11" fmla="*/ 548640 h 1028700"/>
              <a:gd name="connsiteX12" fmla="*/ 673439 w 773949"/>
              <a:gd name="connsiteY12" fmla="*/ 563880 h 1028700"/>
              <a:gd name="connsiteX13" fmla="*/ 719159 w 773949"/>
              <a:gd name="connsiteY13" fmla="*/ 609600 h 1028700"/>
              <a:gd name="connsiteX14" fmla="*/ 764879 w 773949"/>
              <a:gd name="connsiteY14" fmla="*/ 662940 h 1028700"/>
              <a:gd name="connsiteX15" fmla="*/ 764879 w 773949"/>
              <a:gd name="connsiteY15" fmla="*/ 769620 h 1028700"/>
              <a:gd name="connsiteX16" fmla="*/ 757259 w 773949"/>
              <a:gd name="connsiteY16" fmla="*/ 792480 h 1028700"/>
              <a:gd name="connsiteX17" fmla="*/ 719159 w 773949"/>
              <a:gd name="connsiteY17" fmla="*/ 830580 h 1028700"/>
              <a:gd name="connsiteX18" fmla="*/ 703919 w 773949"/>
              <a:gd name="connsiteY18" fmla="*/ 853440 h 1028700"/>
              <a:gd name="connsiteX19" fmla="*/ 627719 w 773949"/>
              <a:gd name="connsiteY19" fmla="*/ 899160 h 1028700"/>
              <a:gd name="connsiteX20" fmla="*/ 589619 w 773949"/>
              <a:gd name="connsiteY20" fmla="*/ 929640 h 1028700"/>
              <a:gd name="connsiteX21" fmla="*/ 528659 w 773949"/>
              <a:gd name="connsiteY21" fmla="*/ 960120 h 1028700"/>
              <a:gd name="connsiteX22" fmla="*/ 505799 w 773949"/>
              <a:gd name="connsiteY22" fmla="*/ 975360 h 1028700"/>
              <a:gd name="connsiteX23" fmla="*/ 429599 w 773949"/>
              <a:gd name="connsiteY23" fmla="*/ 998220 h 1028700"/>
              <a:gd name="connsiteX24" fmla="*/ 399119 w 773949"/>
              <a:gd name="connsiteY24" fmla="*/ 1013460 h 1028700"/>
              <a:gd name="connsiteX25" fmla="*/ 353399 w 773949"/>
              <a:gd name="connsiteY25" fmla="*/ 1021080 h 1028700"/>
              <a:gd name="connsiteX26" fmla="*/ 322919 w 773949"/>
              <a:gd name="connsiteY26" fmla="*/ 1028700 h 1028700"/>
              <a:gd name="connsiteX27" fmla="*/ 185759 w 773949"/>
              <a:gd name="connsiteY27" fmla="*/ 1021080 h 1028700"/>
              <a:gd name="connsiteX28" fmla="*/ 132419 w 773949"/>
              <a:gd name="connsiteY28" fmla="*/ 1005840 h 1028700"/>
              <a:gd name="connsiteX29" fmla="*/ 79079 w 773949"/>
              <a:gd name="connsiteY29" fmla="*/ 990600 h 1028700"/>
              <a:gd name="connsiteX30" fmla="*/ 48599 w 773949"/>
              <a:gd name="connsiteY30" fmla="*/ 944880 h 1028700"/>
              <a:gd name="connsiteX31" fmla="*/ 25739 w 773949"/>
              <a:gd name="connsiteY31" fmla="*/ 891540 h 1028700"/>
              <a:gd name="connsiteX32" fmla="*/ 25739 w 773949"/>
              <a:gd name="connsiteY32" fmla="*/ 236220 h 1028700"/>
              <a:gd name="connsiteX33" fmla="*/ 40979 w 773949"/>
              <a:gd name="connsiteY33" fmla="*/ 137160 h 1028700"/>
              <a:gd name="connsiteX34" fmla="*/ 48599 w 773949"/>
              <a:gd name="connsiteY34" fmla="*/ 114300 h 1028700"/>
              <a:gd name="connsiteX35" fmla="*/ 124799 w 773949"/>
              <a:gd name="connsiteY35" fmla="*/ 76200 h 1028700"/>
              <a:gd name="connsiteX36" fmla="*/ 147659 w 773949"/>
              <a:gd name="connsiteY36" fmla="*/ 60960 h 1028700"/>
              <a:gd name="connsiteX37" fmla="*/ 208619 w 773949"/>
              <a:gd name="connsiteY37" fmla="*/ 45720 h 1028700"/>
              <a:gd name="connsiteX38" fmla="*/ 231479 w 773949"/>
              <a:gd name="connsiteY38" fmla="*/ 30480 h 1028700"/>
              <a:gd name="connsiteX39" fmla="*/ 284819 w 773949"/>
              <a:gd name="connsiteY39" fmla="*/ 15240 h 1028700"/>
              <a:gd name="connsiteX40" fmla="*/ 414359 w 773949"/>
              <a:gd name="connsiteY40" fmla="*/ 0 h 1028700"/>
              <a:gd name="connsiteX41" fmla="*/ 589619 w 773949"/>
              <a:gd name="connsiteY41" fmla="*/ 2286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3949" h="1028700">
                <a:moveTo>
                  <a:pt x="589619" y="22860"/>
                </a:moveTo>
                <a:lnTo>
                  <a:pt x="589619" y="22860"/>
                </a:lnTo>
                <a:cubicBezTo>
                  <a:pt x="620099" y="45720"/>
                  <a:pt x="652029" y="66765"/>
                  <a:pt x="681059" y="91440"/>
                </a:cubicBezTo>
                <a:cubicBezTo>
                  <a:pt x="702955" y="110051"/>
                  <a:pt x="742019" y="152400"/>
                  <a:pt x="742019" y="152400"/>
                </a:cubicBezTo>
                <a:cubicBezTo>
                  <a:pt x="744559" y="160020"/>
                  <a:pt x="747897" y="167419"/>
                  <a:pt x="749639" y="175260"/>
                </a:cubicBezTo>
                <a:cubicBezTo>
                  <a:pt x="760875" y="225822"/>
                  <a:pt x="760467" y="247052"/>
                  <a:pt x="749639" y="304800"/>
                </a:cubicBezTo>
                <a:cubicBezTo>
                  <a:pt x="743359" y="338295"/>
                  <a:pt x="733710" y="340295"/>
                  <a:pt x="719159" y="365760"/>
                </a:cubicBezTo>
                <a:cubicBezTo>
                  <a:pt x="714422" y="374049"/>
                  <a:pt x="698450" y="411283"/>
                  <a:pt x="688679" y="419100"/>
                </a:cubicBezTo>
                <a:cubicBezTo>
                  <a:pt x="682407" y="424118"/>
                  <a:pt x="673439" y="424180"/>
                  <a:pt x="665819" y="426720"/>
                </a:cubicBezTo>
                <a:cubicBezTo>
                  <a:pt x="658199" y="436880"/>
                  <a:pt x="650341" y="446866"/>
                  <a:pt x="642959" y="457200"/>
                </a:cubicBezTo>
                <a:cubicBezTo>
                  <a:pt x="637636" y="464652"/>
                  <a:pt x="628730" y="470958"/>
                  <a:pt x="627719" y="480060"/>
                </a:cubicBezTo>
                <a:cubicBezTo>
                  <a:pt x="625165" y="503049"/>
                  <a:pt x="633692" y="531753"/>
                  <a:pt x="650579" y="548640"/>
                </a:cubicBezTo>
                <a:cubicBezTo>
                  <a:pt x="657055" y="555116"/>
                  <a:pt x="665819" y="558800"/>
                  <a:pt x="673439" y="563880"/>
                </a:cubicBezTo>
                <a:cubicBezTo>
                  <a:pt x="701176" y="605486"/>
                  <a:pt x="673791" y="569903"/>
                  <a:pt x="719159" y="609600"/>
                </a:cubicBezTo>
                <a:cubicBezTo>
                  <a:pt x="748724" y="635469"/>
                  <a:pt x="746380" y="635191"/>
                  <a:pt x="764879" y="662940"/>
                </a:cubicBezTo>
                <a:cubicBezTo>
                  <a:pt x="777506" y="713446"/>
                  <a:pt x="776428" y="694549"/>
                  <a:pt x="764879" y="769620"/>
                </a:cubicBezTo>
                <a:cubicBezTo>
                  <a:pt x="763658" y="777559"/>
                  <a:pt x="762078" y="786054"/>
                  <a:pt x="757259" y="792480"/>
                </a:cubicBezTo>
                <a:cubicBezTo>
                  <a:pt x="746483" y="806848"/>
                  <a:pt x="730986" y="817063"/>
                  <a:pt x="719159" y="830580"/>
                </a:cubicBezTo>
                <a:cubicBezTo>
                  <a:pt x="713128" y="837472"/>
                  <a:pt x="710811" y="847409"/>
                  <a:pt x="703919" y="853440"/>
                </a:cubicBezTo>
                <a:cubicBezTo>
                  <a:pt x="643468" y="906334"/>
                  <a:pt x="677856" y="865736"/>
                  <a:pt x="627719" y="899160"/>
                </a:cubicBezTo>
                <a:cubicBezTo>
                  <a:pt x="614187" y="908182"/>
                  <a:pt x="602943" y="920313"/>
                  <a:pt x="589619" y="929640"/>
                </a:cubicBezTo>
                <a:cubicBezTo>
                  <a:pt x="510409" y="985087"/>
                  <a:pt x="584129" y="932385"/>
                  <a:pt x="528659" y="960120"/>
                </a:cubicBezTo>
                <a:cubicBezTo>
                  <a:pt x="520468" y="964216"/>
                  <a:pt x="514168" y="971641"/>
                  <a:pt x="505799" y="975360"/>
                </a:cubicBezTo>
                <a:cubicBezTo>
                  <a:pt x="412004" y="1017047"/>
                  <a:pt x="500528" y="971622"/>
                  <a:pt x="429599" y="998220"/>
                </a:cubicBezTo>
                <a:cubicBezTo>
                  <a:pt x="418963" y="1002208"/>
                  <a:pt x="409999" y="1010196"/>
                  <a:pt x="399119" y="1013460"/>
                </a:cubicBezTo>
                <a:cubicBezTo>
                  <a:pt x="384320" y="1017900"/>
                  <a:pt x="368549" y="1018050"/>
                  <a:pt x="353399" y="1021080"/>
                </a:cubicBezTo>
                <a:cubicBezTo>
                  <a:pt x="343130" y="1023134"/>
                  <a:pt x="333079" y="1026160"/>
                  <a:pt x="322919" y="1028700"/>
                </a:cubicBezTo>
                <a:cubicBezTo>
                  <a:pt x="277199" y="1026160"/>
                  <a:pt x="231361" y="1025226"/>
                  <a:pt x="185759" y="1021080"/>
                </a:cubicBezTo>
                <a:cubicBezTo>
                  <a:pt x="168290" y="1019492"/>
                  <a:pt x="149259" y="1010651"/>
                  <a:pt x="132419" y="1005840"/>
                </a:cubicBezTo>
                <a:cubicBezTo>
                  <a:pt x="65442" y="986704"/>
                  <a:pt x="133889" y="1008870"/>
                  <a:pt x="79079" y="990600"/>
                </a:cubicBezTo>
                <a:cubicBezTo>
                  <a:pt x="68919" y="975360"/>
                  <a:pt x="53041" y="962649"/>
                  <a:pt x="48599" y="944880"/>
                </a:cubicBezTo>
                <a:cubicBezTo>
                  <a:pt x="38758" y="905515"/>
                  <a:pt x="46788" y="923114"/>
                  <a:pt x="25739" y="891540"/>
                </a:cubicBezTo>
                <a:cubicBezTo>
                  <a:pt x="-21564" y="655027"/>
                  <a:pt x="7324" y="813216"/>
                  <a:pt x="25739" y="236220"/>
                </a:cubicBezTo>
                <a:cubicBezTo>
                  <a:pt x="26805" y="202829"/>
                  <a:pt x="34822" y="169996"/>
                  <a:pt x="40979" y="137160"/>
                </a:cubicBezTo>
                <a:cubicBezTo>
                  <a:pt x="42459" y="129265"/>
                  <a:pt x="43457" y="120470"/>
                  <a:pt x="48599" y="114300"/>
                </a:cubicBezTo>
                <a:cubicBezTo>
                  <a:pt x="83913" y="71923"/>
                  <a:pt x="77172" y="107951"/>
                  <a:pt x="124799" y="76200"/>
                </a:cubicBezTo>
                <a:cubicBezTo>
                  <a:pt x="132419" y="71120"/>
                  <a:pt x="139052" y="64090"/>
                  <a:pt x="147659" y="60960"/>
                </a:cubicBezTo>
                <a:cubicBezTo>
                  <a:pt x="167343" y="53802"/>
                  <a:pt x="208619" y="45720"/>
                  <a:pt x="208619" y="45720"/>
                </a:cubicBezTo>
                <a:cubicBezTo>
                  <a:pt x="216239" y="40640"/>
                  <a:pt x="222976" y="33881"/>
                  <a:pt x="231479" y="30480"/>
                </a:cubicBezTo>
                <a:cubicBezTo>
                  <a:pt x="248648" y="23612"/>
                  <a:pt x="266801" y="19398"/>
                  <a:pt x="284819" y="15240"/>
                </a:cubicBezTo>
                <a:cubicBezTo>
                  <a:pt x="324574" y="6066"/>
                  <a:pt x="376235" y="3466"/>
                  <a:pt x="414359" y="0"/>
                </a:cubicBezTo>
                <a:lnTo>
                  <a:pt x="589619" y="22860"/>
                </a:lnTo>
                <a:close/>
              </a:path>
            </a:pathLst>
          </a:custGeom>
          <a:solidFill>
            <a:srgbClr val="FFC000">
              <a:alpha val="40000"/>
            </a:srgbClr>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1E2E300F-19D7-3500-0632-2AE467DF9FF1}"/>
              </a:ext>
            </a:extLst>
          </p:cNvPr>
          <p:cNvSpPr txBox="1"/>
          <p:nvPr/>
        </p:nvSpPr>
        <p:spPr>
          <a:xfrm>
            <a:off x="695324" y="6353537"/>
            <a:ext cx="10988675"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ZA" sz="1000" dirty="0"/>
              <a:t>Source: The Union. </a:t>
            </a:r>
            <a:r>
              <a:rPr lang="en-US" sz="1000" dirty="0"/>
              <a:t>Diagnostic CXR atlas for tuberculosis in children. A guide to chest X-ray interpretation. 2</a:t>
            </a:r>
            <a:r>
              <a:rPr lang="en-US" sz="1000" baseline="30000" dirty="0"/>
              <a:t>nd</a:t>
            </a:r>
            <a:r>
              <a:rPr lang="en-US" sz="1000" dirty="0"/>
              <a:t> ed. Paris, France. 2022. 94p. </a:t>
            </a:r>
            <a:endParaRPr lang="en-GB" sz="1000" dirty="0"/>
          </a:p>
        </p:txBody>
      </p:sp>
      <p:pic>
        <p:nvPicPr>
          <p:cNvPr id="2" name="Picture 1">
            <a:extLst>
              <a:ext uri="{FF2B5EF4-FFF2-40B4-BE49-F238E27FC236}">
                <a16:creationId xmlns:a16="http://schemas.microsoft.com/office/drawing/2014/main" id="{3C14D364-7095-B65F-31A6-0792C2D90996}"/>
              </a:ext>
            </a:extLst>
          </p:cNvPr>
          <p:cNvPicPr>
            <a:picLocks noChangeAspect="1"/>
          </p:cNvPicPr>
          <p:nvPr/>
        </p:nvPicPr>
        <p:blipFill>
          <a:blip r:embed="rId4"/>
          <a:stretch>
            <a:fillRect/>
          </a:stretch>
        </p:blipFill>
        <p:spPr>
          <a:xfrm>
            <a:off x="4465519" y="1867083"/>
            <a:ext cx="3113803" cy="2771795"/>
          </a:xfrm>
          <a:prstGeom prst="rect">
            <a:avLst/>
          </a:prstGeom>
        </p:spPr>
      </p:pic>
      <p:sp>
        <p:nvSpPr>
          <p:cNvPr id="10" name="TextBox 9">
            <a:extLst>
              <a:ext uri="{FF2B5EF4-FFF2-40B4-BE49-F238E27FC236}">
                <a16:creationId xmlns:a16="http://schemas.microsoft.com/office/drawing/2014/main" id="{7F948F41-72D9-CB2C-3FAB-9BE42EDE3F5B}"/>
              </a:ext>
            </a:extLst>
          </p:cNvPr>
          <p:cNvSpPr txBox="1"/>
          <p:nvPr/>
        </p:nvSpPr>
        <p:spPr>
          <a:xfrm>
            <a:off x="4465518" y="4604964"/>
            <a:ext cx="6856700" cy="363558"/>
          </a:xfrm>
          <a:prstGeom prst="rect">
            <a:avLst/>
          </a:prstGeom>
          <a:solidFill>
            <a:srgbClr val="043673"/>
          </a:solidFill>
          <a:effectLst>
            <a:outerShdw blurRad="50800" dist="38100" dir="2700000" algn="tl" rotWithShape="0">
              <a:prstClr val="black">
                <a:alpha val="40000"/>
              </a:prstClr>
            </a:outerShdw>
          </a:effectLst>
        </p:spPr>
        <p:txBody>
          <a:bodyPr wrap="square" rtlCol="0">
            <a:spAutoFit/>
          </a:bodyPr>
          <a:lstStyle/>
          <a:p>
            <a:pPr algn="ctr"/>
            <a:endParaRPr lang="en-GB" dirty="0"/>
          </a:p>
        </p:txBody>
      </p:sp>
      <p:sp>
        <p:nvSpPr>
          <p:cNvPr id="11" name="TextBox 10">
            <a:extLst>
              <a:ext uri="{FF2B5EF4-FFF2-40B4-BE49-F238E27FC236}">
                <a16:creationId xmlns:a16="http://schemas.microsoft.com/office/drawing/2014/main" id="{67197975-6CCE-4047-77A7-3424A55EE983}"/>
              </a:ext>
            </a:extLst>
          </p:cNvPr>
          <p:cNvSpPr txBox="1"/>
          <p:nvPr/>
        </p:nvSpPr>
        <p:spPr>
          <a:xfrm>
            <a:off x="6061037" y="4592331"/>
            <a:ext cx="3704279" cy="369332"/>
          </a:xfrm>
          <a:prstGeom prst="rect">
            <a:avLst/>
          </a:prstGeom>
          <a:solidFill>
            <a:srgbClr val="043673"/>
          </a:solidFill>
          <a:ln>
            <a:noFill/>
          </a:ln>
          <a:effectLst>
            <a:softEdge rad="63500"/>
          </a:effectLst>
        </p:spPr>
        <p:txBody>
          <a:bodyPr wrap="square" rtlCol="0">
            <a:spAutoFit/>
          </a:bodyPr>
          <a:lstStyle/>
          <a:p>
            <a:pPr algn="ctr"/>
            <a:r>
              <a:rPr lang="en-ZA" b="1" dirty="0">
                <a:solidFill>
                  <a:schemeClr val="bg2"/>
                </a:solidFill>
              </a:rPr>
              <a:t>Enlarged paratracheal lymph node</a:t>
            </a:r>
            <a:endParaRPr lang="en-GB" b="1" dirty="0">
              <a:solidFill>
                <a:schemeClr val="bg2"/>
              </a:solidFill>
            </a:endParaRPr>
          </a:p>
        </p:txBody>
      </p:sp>
      <p:sp>
        <p:nvSpPr>
          <p:cNvPr id="3" name="Rectangle 2">
            <a:extLst>
              <a:ext uri="{FF2B5EF4-FFF2-40B4-BE49-F238E27FC236}">
                <a16:creationId xmlns:a16="http://schemas.microsoft.com/office/drawing/2014/main" id="{75C769A5-8D66-6A18-B937-7E38E1574995}"/>
              </a:ext>
            </a:extLst>
          </p:cNvPr>
          <p:cNvSpPr/>
          <p:nvPr/>
        </p:nvSpPr>
        <p:spPr>
          <a:xfrm>
            <a:off x="4465518" y="1867083"/>
            <a:ext cx="6856700" cy="309458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3ED2-B7C8-B84F-6C1B-347A68EB2C4C}"/>
              </a:ext>
            </a:extLst>
          </p:cNvPr>
          <p:cNvPicPr>
            <a:picLocks noChangeAspect="1"/>
          </p:cNvPicPr>
          <p:nvPr/>
        </p:nvPicPr>
        <p:blipFill>
          <a:blip r:embed="rId3"/>
          <a:stretch>
            <a:fillRect/>
          </a:stretch>
        </p:blipFill>
        <p:spPr>
          <a:xfrm>
            <a:off x="8043060" y="1873800"/>
            <a:ext cx="3050717" cy="2793498"/>
          </a:xfrm>
          <a:prstGeom prst="rect">
            <a:avLst/>
          </a:prstGeom>
        </p:spPr>
      </p:pic>
      <p:pic>
        <p:nvPicPr>
          <p:cNvPr id="3" name="Picture 2">
            <a:extLst>
              <a:ext uri="{FF2B5EF4-FFF2-40B4-BE49-F238E27FC236}">
                <a16:creationId xmlns:a16="http://schemas.microsoft.com/office/drawing/2014/main" id="{5CB8F032-5A02-0EB5-E070-90FDF60DFDA1}"/>
              </a:ext>
            </a:extLst>
          </p:cNvPr>
          <p:cNvPicPr>
            <a:picLocks noChangeAspect="1"/>
          </p:cNvPicPr>
          <p:nvPr/>
        </p:nvPicPr>
        <p:blipFill>
          <a:blip r:embed="rId4"/>
          <a:stretch>
            <a:fillRect/>
          </a:stretch>
        </p:blipFill>
        <p:spPr>
          <a:xfrm>
            <a:off x="695324" y="1873800"/>
            <a:ext cx="3013412" cy="2793498"/>
          </a:xfrm>
          <a:prstGeom prst="rect">
            <a:avLst/>
          </a:prstGeom>
        </p:spPr>
      </p:pic>
      <p:pic>
        <p:nvPicPr>
          <p:cNvPr id="6" name="Picture 5">
            <a:extLst>
              <a:ext uri="{FF2B5EF4-FFF2-40B4-BE49-F238E27FC236}">
                <a16:creationId xmlns:a16="http://schemas.microsoft.com/office/drawing/2014/main" id="{A7463CE2-D95F-DBD8-7D13-A88BE807E623}"/>
              </a:ext>
            </a:extLst>
          </p:cNvPr>
          <p:cNvPicPr>
            <a:picLocks noChangeAspect="1"/>
          </p:cNvPicPr>
          <p:nvPr/>
        </p:nvPicPr>
        <p:blipFill>
          <a:blip r:embed="rId3"/>
          <a:stretch>
            <a:fillRect/>
          </a:stretch>
        </p:blipFill>
        <p:spPr>
          <a:xfrm>
            <a:off x="4341014" y="1873800"/>
            <a:ext cx="3050717" cy="2793498"/>
          </a:xfrm>
          <a:prstGeom prst="rect">
            <a:avLst/>
          </a:prstGeom>
        </p:spPr>
      </p:pic>
      <p:sp>
        <p:nvSpPr>
          <p:cNvPr id="57347" name="Title 2">
            <a:extLst>
              <a:ext uri="{FF2B5EF4-FFF2-40B4-BE49-F238E27FC236}">
                <a16:creationId xmlns:a16="http://schemas.microsoft.com/office/drawing/2014/main" id="{C66B76B8-7BE3-5C4D-ACE4-E3BE207C0090}"/>
              </a:ext>
            </a:extLst>
          </p:cNvPr>
          <p:cNvSpPr>
            <a:spLocks noGrp="1"/>
          </p:cNvSpPr>
          <p:nvPr>
            <p:ph type="title"/>
          </p:nvPr>
        </p:nvSpPr>
        <p:spPr>
          <a:xfrm>
            <a:off x="695325" y="188913"/>
            <a:ext cx="10260766" cy="1116012"/>
          </a:xfrm>
        </p:spPr>
        <p:txBody>
          <a:bodyPr>
            <a:normAutofit/>
          </a:bodyPr>
          <a:lstStyle/>
          <a:p>
            <a:r>
              <a:rPr lang="en-ZA" dirty="0">
                <a:solidFill>
                  <a:srgbClr val="02235D"/>
                </a:solidFill>
              </a:rPr>
              <a:t>CXR features specific to TB</a:t>
            </a:r>
            <a:r>
              <a:rPr lang="en-US" altLang="en-AU" dirty="0"/>
              <a:t> – hilar adenopathy </a:t>
            </a:r>
            <a:endParaRPr lang="en-AU" altLang="en-AU" dirty="0"/>
          </a:p>
        </p:txBody>
      </p:sp>
      <p:sp>
        <p:nvSpPr>
          <p:cNvPr id="8" name="TextBox 7">
            <a:extLst>
              <a:ext uri="{FF2B5EF4-FFF2-40B4-BE49-F238E27FC236}">
                <a16:creationId xmlns:a16="http://schemas.microsoft.com/office/drawing/2014/main" id="{D85EDD74-3D22-D28B-8F8D-9A0886D9B688}"/>
              </a:ext>
            </a:extLst>
          </p:cNvPr>
          <p:cNvSpPr txBox="1"/>
          <p:nvPr/>
        </p:nvSpPr>
        <p:spPr>
          <a:xfrm>
            <a:off x="690492" y="4602865"/>
            <a:ext cx="3013412" cy="366177"/>
          </a:xfrm>
          <a:prstGeom prst="rect">
            <a:avLst/>
          </a:prstGeom>
          <a:solidFill>
            <a:srgbClr val="0060A0"/>
          </a:solidFill>
          <a:effectLst>
            <a:outerShdw blurRad="50800" dist="38100" dir="2700000" algn="tl" rotWithShape="0">
              <a:prstClr val="black">
                <a:alpha val="40000"/>
              </a:prstClr>
            </a:outerShdw>
          </a:effectLst>
        </p:spPr>
        <p:txBody>
          <a:bodyPr wrap="square" rtlCol="0">
            <a:spAutoFit/>
          </a:bodyPr>
          <a:lstStyle/>
          <a:p>
            <a:pPr algn="ctr"/>
            <a:endParaRPr lang="en-GB" dirty="0"/>
          </a:p>
        </p:txBody>
      </p:sp>
      <p:sp>
        <p:nvSpPr>
          <p:cNvPr id="9" name="TextBox 8">
            <a:extLst>
              <a:ext uri="{FF2B5EF4-FFF2-40B4-BE49-F238E27FC236}">
                <a16:creationId xmlns:a16="http://schemas.microsoft.com/office/drawing/2014/main" id="{C3EA81C4-2E7A-D291-EAAC-2DD1AAC6B2C5}"/>
              </a:ext>
            </a:extLst>
          </p:cNvPr>
          <p:cNvSpPr txBox="1"/>
          <p:nvPr/>
        </p:nvSpPr>
        <p:spPr>
          <a:xfrm>
            <a:off x="685660" y="4587193"/>
            <a:ext cx="3013412" cy="369332"/>
          </a:xfrm>
          <a:prstGeom prst="rect">
            <a:avLst/>
          </a:prstGeom>
          <a:solidFill>
            <a:srgbClr val="0060A0"/>
          </a:solidFill>
          <a:ln>
            <a:noFill/>
          </a:ln>
          <a:effectLst>
            <a:softEdge rad="63500"/>
          </a:effectLst>
        </p:spPr>
        <p:txBody>
          <a:bodyPr wrap="square" rtlCol="0">
            <a:spAutoFit/>
          </a:bodyPr>
          <a:lstStyle/>
          <a:p>
            <a:pPr algn="ctr"/>
            <a:r>
              <a:rPr lang="en-ZA" b="1" dirty="0">
                <a:solidFill>
                  <a:schemeClr val="bg2"/>
                </a:solidFill>
              </a:rPr>
              <a:t>Normal lateral film</a:t>
            </a:r>
            <a:endParaRPr lang="en-GB" b="1" dirty="0">
              <a:solidFill>
                <a:schemeClr val="bg2"/>
              </a:solidFill>
            </a:endParaRPr>
          </a:p>
        </p:txBody>
      </p:sp>
      <p:sp>
        <p:nvSpPr>
          <p:cNvPr id="10" name="TextBox 9">
            <a:extLst>
              <a:ext uri="{FF2B5EF4-FFF2-40B4-BE49-F238E27FC236}">
                <a16:creationId xmlns:a16="http://schemas.microsoft.com/office/drawing/2014/main" id="{7F948F41-72D9-CB2C-3FAB-9BE42EDE3F5B}"/>
              </a:ext>
            </a:extLst>
          </p:cNvPr>
          <p:cNvSpPr txBox="1"/>
          <p:nvPr/>
        </p:nvSpPr>
        <p:spPr>
          <a:xfrm>
            <a:off x="4312621" y="4623077"/>
            <a:ext cx="6790820" cy="369332"/>
          </a:xfrm>
          <a:prstGeom prst="rect">
            <a:avLst/>
          </a:prstGeom>
          <a:solidFill>
            <a:srgbClr val="043673"/>
          </a:solidFill>
          <a:effectLst>
            <a:outerShdw blurRad="50800" dist="38100" dir="2700000" algn="tl" rotWithShape="0">
              <a:prstClr val="black">
                <a:alpha val="40000"/>
              </a:prstClr>
            </a:outerShdw>
          </a:effectLst>
        </p:spPr>
        <p:txBody>
          <a:bodyPr wrap="square" rtlCol="0">
            <a:spAutoFit/>
          </a:bodyPr>
          <a:lstStyle/>
          <a:p>
            <a:pPr algn="ctr"/>
            <a:endParaRPr lang="en-ZA" dirty="0"/>
          </a:p>
        </p:txBody>
      </p:sp>
      <p:sp>
        <p:nvSpPr>
          <p:cNvPr id="11" name="TextBox 10">
            <a:extLst>
              <a:ext uri="{FF2B5EF4-FFF2-40B4-BE49-F238E27FC236}">
                <a16:creationId xmlns:a16="http://schemas.microsoft.com/office/drawing/2014/main" id="{67197975-6CCE-4047-77A7-3424A55EE983}"/>
              </a:ext>
            </a:extLst>
          </p:cNvPr>
          <p:cNvSpPr txBox="1"/>
          <p:nvPr/>
        </p:nvSpPr>
        <p:spPr>
          <a:xfrm>
            <a:off x="4302957" y="4623077"/>
            <a:ext cx="6790820" cy="369332"/>
          </a:xfrm>
          <a:prstGeom prst="rect">
            <a:avLst/>
          </a:prstGeom>
          <a:noFill/>
          <a:ln>
            <a:noFill/>
          </a:ln>
          <a:effectLst>
            <a:softEdge rad="63500"/>
          </a:effectLst>
        </p:spPr>
        <p:txBody>
          <a:bodyPr wrap="square" rtlCol="0" anchor="ctr">
            <a:spAutoFit/>
          </a:bodyPr>
          <a:lstStyle/>
          <a:p>
            <a:pPr algn="ctr"/>
            <a:r>
              <a:rPr lang="en-US" b="1" dirty="0">
                <a:solidFill>
                  <a:schemeClr val="bg2"/>
                </a:solidFill>
              </a:rPr>
              <a:t>Abnormal lateral film with enlargement of the perihilar lymph nodes</a:t>
            </a:r>
            <a:endParaRPr lang="en-GB" b="1" dirty="0">
              <a:solidFill>
                <a:schemeClr val="bg2"/>
              </a:solidFill>
            </a:endParaRPr>
          </a:p>
        </p:txBody>
      </p:sp>
      <p:sp>
        <p:nvSpPr>
          <p:cNvPr id="24" name="TextBox 23">
            <a:extLst>
              <a:ext uri="{FF2B5EF4-FFF2-40B4-BE49-F238E27FC236}">
                <a16:creationId xmlns:a16="http://schemas.microsoft.com/office/drawing/2014/main" id="{1EE27789-E0DA-4A05-61A9-87D16386DAF2}"/>
              </a:ext>
            </a:extLst>
          </p:cNvPr>
          <p:cNvSpPr txBox="1"/>
          <p:nvPr/>
        </p:nvSpPr>
        <p:spPr>
          <a:xfrm>
            <a:off x="695324" y="6353537"/>
            <a:ext cx="10988675"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ZA" sz="1000" dirty="0"/>
              <a:t>Source: The Union. </a:t>
            </a:r>
            <a:r>
              <a:rPr lang="en-US" sz="1000" dirty="0"/>
              <a:t>Diagnostic CXR atlas for tuberculosis in children. A guide to chest X-ray interpretation. 2</a:t>
            </a:r>
            <a:r>
              <a:rPr lang="en-US" sz="1000" baseline="30000" dirty="0"/>
              <a:t>nd</a:t>
            </a:r>
            <a:r>
              <a:rPr lang="en-US" sz="1000" dirty="0"/>
              <a:t> ed. Paris, France. 2022. 94p. </a:t>
            </a:r>
            <a:endParaRPr lang="en-GB" sz="1000" dirty="0"/>
          </a:p>
        </p:txBody>
      </p:sp>
      <p:sp>
        <p:nvSpPr>
          <p:cNvPr id="13" name="Freeform: Shape 12">
            <a:extLst>
              <a:ext uri="{FF2B5EF4-FFF2-40B4-BE49-F238E27FC236}">
                <a16:creationId xmlns:a16="http://schemas.microsoft.com/office/drawing/2014/main" id="{DABE6321-A8FD-1ADC-E886-7E04C17F92C1}"/>
              </a:ext>
            </a:extLst>
          </p:cNvPr>
          <p:cNvSpPr/>
          <p:nvPr/>
        </p:nvSpPr>
        <p:spPr>
          <a:xfrm>
            <a:off x="9027469" y="2661334"/>
            <a:ext cx="1006134" cy="1181103"/>
          </a:xfrm>
          <a:custGeom>
            <a:avLst/>
            <a:gdLst>
              <a:gd name="connsiteX0" fmla="*/ 736600 w 1460500"/>
              <a:gd name="connsiteY0" fmla="*/ 0 h 1689100"/>
              <a:gd name="connsiteX1" fmla="*/ 736600 w 1460500"/>
              <a:gd name="connsiteY1" fmla="*/ 0 h 1689100"/>
              <a:gd name="connsiteX2" fmla="*/ 1016000 w 1460500"/>
              <a:gd name="connsiteY2" fmla="*/ 152400 h 1689100"/>
              <a:gd name="connsiteX3" fmla="*/ 1066800 w 1460500"/>
              <a:gd name="connsiteY3" fmla="*/ 190500 h 1689100"/>
              <a:gd name="connsiteX4" fmla="*/ 1168400 w 1460500"/>
              <a:gd name="connsiteY4" fmla="*/ 292100 h 1689100"/>
              <a:gd name="connsiteX5" fmla="*/ 1244600 w 1460500"/>
              <a:gd name="connsiteY5" fmla="*/ 355600 h 1689100"/>
              <a:gd name="connsiteX6" fmla="*/ 1282700 w 1460500"/>
              <a:gd name="connsiteY6" fmla="*/ 368300 h 1689100"/>
              <a:gd name="connsiteX7" fmla="*/ 1333500 w 1460500"/>
              <a:gd name="connsiteY7" fmla="*/ 419100 h 1689100"/>
              <a:gd name="connsiteX8" fmla="*/ 1371600 w 1460500"/>
              <a:gd name="connsiteY8" fmla="*/ 444500 h 1689100"/>
              <a:gd name="connsiteX9" fmla="*/ 1409700 w 1460500"/>
              <a:gd name="connsiteY9" fmla="*/ 495300 h 1689100"/>
              <a:gd name="connsiteX10" fmla="*/ 1460500 w 1460500"/>
              <a:gd name="connsiteY10" fmla="*/ 660400 h 1689100"/>
              <a:gd name="connsiteX11" fmla="*/ 1435100 w 1460500"/>
              <a:gd name="connsiteY11" fmla="*/ 1371600 h 1689100"/>
              <a:gd name="connsiteX12" fmla="*/ 1409700 w 1460500"/>
              <a:gd name="connsiteY12" fmla="*/ 1409700 h 1689100"/>
              <a:gd name="connsiteX13" fmla="*/ 1308100 w 1460500"/>
              <a:gd name="connsiteY13" fmla="*/ 1473200 h 1689100"/>
              <a:gd name="connsiteX14" fmla="*/ 1130300 w 1460500"/>
              <a:gd name="connsiteY14" fmla="*/ 1562100 h 1689100"/>
              <a:gd name="connsiteX15" fmla="*/ 1066800 w 1460500"/>
              <a:gd name="connsiteY15" fmla="*/ 1600200 h 1689100"/>
              <a:gd name="connsiteX16" fmla="*/ 1028700 w 1460500"/>
              <a:gd name="connsiteY16" fmla="*/ 1625600 h 1689100"/>
              <a:gd name="connsiteX17" fmla="*/ 977900 w 1460500"/>
              <a:gd name="connsiteY17" fmla="*/ 1638300 h 1689100"/>
              <a:gd name="connsiteX18" fmla="*/ 838200 w 1460500"/>
              <a:gd name="connsiteY18" fmla="*/ 1676400 h 1689100"/>
              <a:gd name="connsiteX19" fmla="*/ 508000 w 1460500"/>
              <a:gd name="connsiteY19" fmla="*/ 1689100 h 1689100"/>
              <a:gd name="connsiteX20" fmla="*/ 406400 w 1460500"/>
              <a:gd name="connsiteY20" fmla="*/ 1663700 h 1689100"/>
              <a:gd name="connsiteX21" fmla="*/ 330200 w 1460500"/>
              <a:gd name="connsiteY21" fmla="*/ 1587500 h 1689100"/>
              <a:gd name="connsiteX22" fmla="*/ 292100 w 1460500"/>
              <a:gd name="connsiteY22" fmla="*/ 1549400 h 1689100"/>
              <a:gd name="connsiteX23" fmla="*/ 228600 w 1460500"/>
              <a:gd name="connsiteY23" fmla="*/ 1422400 h 1689100"/>
              <a:gd name="connsiteX24" fmla="*/ 190500 w 1460500"/>
              <a:gd name="connsiteY24" fmla="*/ 1333500 h 1689100"/>
              <a:gd name="connsiteX25" fmla="*/ 165100 w 1460500"/>
              <a:gd name="connsiteY25" fmla="*/ 1219200 h 1689100"/>
              <a:gd name="connsiteX26" fmla="*/ 152400 w 1460500"/>
              <a:gd name="connsiteY26" fmla="*/ 1181100 h 1689100"/>
              <a:gd name="connsiteX27" fmla="*/ 152400 w 1460500"/>
              <a:gd name="connsiteY27" fmla="*/ 990600 h 1689100"/>
              <a:gd name="connsiteX28" fmla="*/ 101600 w 1460500"/>
              <a:gd name="connsiteY28" fmla="*/ 939800 h 1689100"/>
              <a:gd name="connsiteX29" fmla="*/ 50800 w 1460500"/>
              <a:gd name="connsiteY29" fmla="*/ 901700 h 1689100"/>
              <a:gd name="connsiteX30" fmla="*/ 38100 w 1460500"/>
              <a:gd name="connsiteY30" fmla="*/ 850900 h 1689100"/>
              <a:gd name="connsiteX31" fmla="*/ 0 w 1460500"/>
              <a:gd name="connsiteY31" fmla="*/ 749300 h 1689100"/>
              <a:gd name="connsiteX32" fmla="*/ 38100 w 1460500"/>
              <a:gd name="connsiteY32" fmla="*/ 393700 h 1689100"/>
              <a:gd name="connsiteX33" fmla="*/ 76200 w 1460500"/>
              <a:gd name="connsiteY33" fmla="*/ 355600 h 1689100"/>
              <a:gd name="connsiteX34" fmla="*/ 165100 w 1460500"/>
              <a:gd name="connsiteY34" fmla="*/ 266700 h 1689100"/>
              <a:gd name="connsiteX35" fmla="*/ 279400 w 1460500"/>
              <a:gd name="connsiteY35" fmla="*/ 152400 h 1689100"/>
              <a:gd name="connsiteX36" fmla="*/ 368300 w 1460500"/>
              <a:gd name="connsiteY36" fmla="*/ 114300 h 1689100"/>
              <a:gd name="connsiteX37" fmla="*/ 406400 w 1460500"/>
              <a:gd name="connsiteY37" fmla="*/ 88900 h 1689100"/>
              <a:gd name="connsiteX38" fmla="*/ 876300 w 1460500"/>
              <a:gd name="connsiteY38" fmla="*/ 63500 h 1689100"/>
              <a:gd name="connsiteX39" fmla="*/ 876300 w 1460500"/>
              <a:gd name="connsiteY39" fmla="*/ 889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60500" h="1689100">
                <a:moveTo>
                  <a:pt x="736600" y="0"/>
                </a:moveTo>
                <a:lnTo>
                  <a:pt x="736600" y="0"/>
                </a:lnTo>
                <a:cubicBezTo>
                  <a:pt x="909548" y="86474"/>
                  <a:pt x="899992" y="71194"/>
                  <a:pt x="1016000" y="152400"/>
                </a:cubicBezTo>
                <a:cubicBezTo>
                  <a:pt x="1033340" y="164538"/>
                  <a:pt x="1051197" y="176197"/>
                  <a:pt x="1066800" y="190500"/>
                </a:cubicBezTo>
                <a:cubicBezTo>
                  <a:pt x="1102106" y="222864"/>
                  <a:pt x="1134533" y="258233"/>
                  <a:pt x="1168400" y="292100"/>
                </a:cubicBezTo>
                <a:cubicBezTo>
                  <a:pt x="1196487" y="320187"/>
                  <a:pt x="1209237" y="337919"/>
                  <a:pt x="1244600" y="355600"/>
                </a:cubicBezTo>
                <a:cubicBezTo>
                  <a:pt x="1256574" y="361587"/>
                  <a:pt x="1270000" y="364067"/>
                  <a:pt x="1282700" y="368300"/>
                </a:cubicBezTo>
                <a:cubicBezTo>
                  <a:pt x="1299633" y="385233"/>
                  <a:pt x="1315318" y="403515"/>
                  <a:pt x="1333500" y="419100"/>
                </a:cubicBezTo>
                <a:cubicBezTo>
                  <a:pt x="1345089" y="429033"/>
                  <a:pt x="1360807" y="433707"/>
                  <a:pt x="1371600" y="444500"/>
                </a:cubicBezTo>
                <a:cubicBezTo>
                  <a:pt x="1386567" y="459467"/>
                  <a:pt x="1397000" y="478367"/>
                  <a:pt x="1409700" y="495300"/>
                </a:cubicBezTo>
                <a:cubicBezTo>
                  <a:pt x="1453320" y="626159"/>
                  <a:pt x="1438060" y="570638"/>
                  <a:pt x="1460500" y="660400"/>
                </a:cubicBezTo>
                <a:cubicBezTo>
                  <a:pt x="1452033" y="897467"/>
                  <a:pt x="1451146" y="1134925"/>
                  <a:pt x="1435100" y="1371600"/>
                </a:cubicBezTo>
                <a:cubicBezTo>
                  <a:pt x="1434068" y="1386829"/>
                  <a:pt x="1421619" y="1400165"/>
                  <a:pt x="1409700" y="1409700"/>
                </a:cubicBezTo>
                <a:cubicBezTo>
                  <a:pt x="1378514" y="1434649"/>
                  <a:pt x="1343821" y="1455340"/>
                  <a:pt x="1308100" y="1473200"/>
                </a:cubicBezTo>
                <a:cubicBezTo>
                  <a:pt x="1248833" y="1502833"/>
                  <a:pt x="1187119" y="1528008"/>
                  <a:pt x="1130300" y="1562100"/>
                </a:cubicBezTo>
                <a:cubicBezTo>
                  <a:pt x="1109133" y="1574800"/>
                  <a:pt x="1087732" y="1587117"/>
                  <a:pt x="1066800" y="1600200"/>
                </a:cubicBezTo>
                <a:cubicBezTo>
                  <a:pt x="1053857" y="1608290"/>
                  <a:pt x="1042729" y="1619587"/>
                  <a:pt x="1028700" y="1625600"/>
                </a:cubicBezTo>
                <a:cubicBezTo>
                  <a:pt x="1012657" y="1632476"/>
                  <a:pt x="994683" y="1633505"/>
                  <a:pt x="977900" y="1638300"/>
                </a:cubicBezTo>
                <a:cubicBezTo>
                  <a:pt x="925505" y="1653270"/>
                  <a:pt x="903705" y="1670620"/>
                  <a:pt x="838200" y="1676400"/>
                </a:cubicBezTo>
                <a:cubicBezTo>
                  <a:pt x="728478" y="1686081"/>
                  <a:pt x="618067" y="1684867"/>
                  <a:pt x="508000" y="1689100"/>
                </a:cubicBezTo>
                <a:cubicBezTo>
                  <a:pt x="474133" y="1680633"/>
                  <a:pt x="438624" y="1677127"/>
                  <a:pt x="406400" y="1663700"/>
                </a:cubicBezTo>
                <a:cubicBezTo>
                  <a:pt x="350477" y="1640399"/>
                  <a:pt x="362230" y="1625936"/>
                  <a:pt x="330200" y="1587500"/>
                </a:cubicBezTo>
                <a:cubicBezTo>
                  <a:pt x="318702" y="1573702"/>
                  <a:pt x="301513" y="1564696"/>
                  <a:pt x="292100" y="1549400"/>
                </a:cubicBezTo>
                <a:cubicBezTo>
                  <a:pt x="267294" y="1509091"/>
                  <a:pt x="249767" y="1464733"/>
                  <a:pt x="228600" y="1422400"/>
                </a:cubicBezTo>
                <a:cubicBezTo>
                  <a:pt x="206022" y="1377244"/>
                  <a:pt x="202958" y="1377103"/>
                  <a:pt x="190500" y="1333500"/>
                </a:cubicBezTo>
                <a:cubicBezTo>
                  <a:pt x="164425" y="1242239"/>
                  <a:pt x="191289" y="1323955"/>
                  <a:pt x="165100" y="1219200"/>
                </a:cubicBezTo>
                <a:cubicBezTo>
                  <a:pt x="161853" y="1206213"/>
                  <a:pt x="156633" y="1193800"/>
                  <a:pt x="152400" y="1181100"/>
                </a:cubicBezTo>
                <a:cubicBezTo>
                  <a:pt x="154413" y="1158955"/>
                  <a:pt x="181020" y="1036392"/>
                  <a:pt x="152400" y="990600"/>
                </a:cubicBezTo>
                <a:cubicBezTo>
                  <a:pt x="139708" y="970293"/>
                  <a:pt x="119622" y="955569"/>
                  <a:pt x="101600" y="939800"/>
                </a:cubicBezTo>
                <a:cubicBezTo>
                  <a:pt x="85670" y="925862"/>
                  <a:pt x="67733" y="914400"/>
                  <a:pt x="50800" y="901700"/>
                </a:cubicBezTo>
                <a:cubicBezTo>
                  <a:pt x="46567" y="884767"/>
                  <a:pt x="44229" y="867243"/>
                  <a:pt x="38100" y="850900"/>
                </a:cubicBezTo>
                <a:cubicBezTo>
                  <a:pt x="-11709" y="718076"/>
                  <a:pt x="32599" y="879695"/>
                  <a:pt x="0" y="749300"/>
                </a:cubicBezTo>
                <a:cubicBezTo>
                  <a:pt x="12700" y="630767"/>
                  <a:pt x="15447" y="510740"/>
                  <a:pt x="38100" y="393700"/>
                </a:cubicBezTo>
                <a:cubicBezTo>
                  <a:pt x="41513" y="376067"/>
                  <a:pt x="64511" y="369237"/>
                  <a:pt x="76200" y="355600"/>
                </a:cubicBezTo>
                <a:cubicBezTo>
                  <a:pt x="279400" y="118533"/>
                  <a:pt x="-55033" y="486833"/>
                  <a:pt x="165100" y="266700"/>
                </a:cubicBezTo>
                <a:cubicBezTo>
                  <a:pt x="239709" y="192091"/>
                  <a:pt x="160899" y="225324"/>
                  <a:pt x="279400" y="152400"/>
                </a:cubicBezTo>
                <a:cubicBezTo>
                  <a:pt x="306858" y="135503"/>
                  <a:pt x="339464" y="128718"/>
                  <a:pt x="368300" y="114300"/>
                </a:cubicBezTo>
                <a:cubicBezTo>
                  <a:pt x="381952" y="107474"/>
                  <a:pt x="392452" y="95099"/>
                  <a:pt x="406400" y="88900"/>
                </a:cubicBezTo>
                <a:cubicBezTo>
                  <a:pt x="556924" y="22000"/>
                  <a:pt x="701759" y="63500"/>
                  <a:pt x="876300" y="63500"/>
                </a:cubicBezTo>
                <a:lnTo>
                  <a:pt x="876300" y="88900"/>
                </a:lnTo>
              </a:path>
            </a:pathLst>
          </a:custGeom>
          <a:solidFill>
            <a:srgbClr val="FFC0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FFE375F3-4E04-80ED-9FFB-811580696C22}"/>
              </a:ext>
            </a:extLst>
          </p:cNvPr>
          <p:cNvSpPr/>
          <p:nvPr/>
        </p:nvSpPr>
        <p:spPr>
          <a:xfrm>
            <a:off x="8661400" y="3822890"/>
            <a:ext cx="157482" cy="177610"/>
          </a:xfrm>
          <a:custGeom>
            <a:avLst/>
            <a:gdLst>
              <a:gd name="connsiteX0" fmla="*/ 736600 w 1460500"/>
              <a:gd name="connsiteY0" fmla="*/ 0 h 1689100"/>
              <a:gd name="connsiteX1" fmla="*/ 736600 w 1460500"/>
              <a:gd name="connsiteY1" fmla="*/ 0 h 1689100"/>
              <a:gd name="connsiteX2" fmla="*/ 1016000 w 1460500"/>
              <a:gd name="connsiteY2" fmla="*/ 152400 h 1689100"/>
              <a:gd name="connsiteX3" fmla="*/ 1066800 w 1460500"/>
              <a:gd name="connsiteY3" fmla="*/ 190500 h 1689100"/>
              <a:gd name="connsiteX4" fmla="*/ 1168400 w 1460500"/>
              <a:gd name="connsiteY4" fmla="*/ 292100 h 1689100"/>
              <a:gd name="connsiteX5" fmla="*/ 1244600 w 1460500"/>
              <a:gd name="connsiteY5" fmla="*/ 355600 h 1689100"/>
              <a:gd name="connsiteX6" fmla="*/ 1282700 w 1460500"/>
              <a:gd name="connsiteY6" fmla="*/ 368300 h 1689100"/>
              <a:gd name="connsiteX7" fmla="*/ 1333500 w 1460500"/>
              <a:gd name="connsiteY7" fmla="*/ 419100 h 1689100"/>
              <a:gd name="connsiteX8" fmla="*/ 1371600 w 1460500"/>
              <a:gd name="connsiteY8" fmla="*/ 444500 h 1689100"/>
              <a:gd name="connsiteX9" fmla="*/ 1409700 w 1460500"/>
              <a:gd name="connsiteY9" fmla="*/ 495300 h 1689100"/>
              <a:gd name="connsiteX10" fmla="*/ 1460500 w 1460500"/>
              <a:gd name="connsiteY10" fmla="*/ 660400 h 1689100"/>
              <a:gd name="connsiteX11" fmla="*/ 1435100 w 1460500"/>
              <a:gd name="connsiteY11" fmla="*/ 1371600 h 1689100"/>
              <a:gd name="connsiteX12" fmla="*/ 1409700 w 1460500"/>
              <a:gd name="connsiteY12" fmla="*/ 1409700 h 1689100"/>
              <a:gd name="connsiteX13" fmla="*/ 1308100 w 1460500"/>
              <a:gd name="connsiteY13" fmla="*/ 1473200 h 1689100"/>
              <a:gd name="connsiteX14" fmla="*/ 1130300 w 1460500"/>
              <a:gd name="connsiteY14" fmla="*/ 1562100 h 1689100"/>
              <a:gd name="connsiteX15" fmla="*/ 1066800 w 1460500"/>
              <a:gd name="connsiteY15" fmla="*/ 1600200 h 1689100"/>
              <a:gd name="connsiteX16" fmla="*/ 1028700 w 1460500"/>
              <a:gd name="connsiteY16" fmla="*/ 1625600 h 1689100"/>
              <a:gd name="connsiteX17" fmla="*/ 977900 w 1460500"/>
              <a:gd name="connsiteY17" fmla="*/ 1638300 h 1689100"/>
              <a:gd name="connsiteX18" fmla="*/ 838200 w 1460500"/>
              <a:gd name="connsiteY18" fmla="*/ 1676400 h 1689100"/>
              <a:gd name="connsiteX19" fmla="*/ 508000 w 1460500"/>
              <a:gd name="connsiteY19" fmla="*/ 1689100 h 1689100"/>
              <a:gd name="connsiteX20" fmla="*/ 406400 w 1460500"/>
              <a:gd name="connsiteY20" fmla="*/ 1663700 h 1689100"/>
              <a:gd name="connsiteX21" fmla="*/ 330200 w 1460500"/>
              <a:gd name="connsiteY21" fmla="*/ 1587500 h 1689100"/>
              <a:gd name="connsiteX22" fmla="*/ 292100 w 1460500"/>
              <a:gd name="connsiteY22" fmla="*/ 1549400 h 1689100"/>
              <a:gd name="connsiteX23" fmla="*/ 228600 w 1460500"/>
              <a:gd name="connsiteY23" fmla="*/ 1422400 h 1689100"/>
              <a:gd name="connsiteX24" fmla="*/ 190500 w 1460500"/>
              <a:gd name="connsiteY24" fmla="*/ 1333500 h 1689100"/>
              <a:gd name="connsiteX25" fmla="*/ 165100 w 1460500"/>
              <a:gd name="connsiteY25" fmla="*/ 1219200 h 1689100"/>
              <a:gd name="connsiteX26" fmla="*/ 152400 w 1460500"/>
              <a:gd name="connsiteY26" fmla="*/ 1181100 h 1689100"/>
              <a:gd name="connsiteX27" fmla="*/ 152400 w 1460500"/>
              <a:gd name="connsiteY27" fmla="*/ 990600 h 1689100"/>
              <a:gd name="connsiteX28" fmla="*/ 101600 w 1460500"/>
              <a:gd name="connsiteY28" fmla="*/ 939800 h 1689100"/>
              <a:gd name="connsiteX29" fmla="*/ 50800 w 1460500"/>
              <a:gd name="connsiteY29" fmla="*/ 901700 h 1689100"/>
              <a:gd name="connsiteX30" fmla="*/ 38100 w 1460500"/>
              <a:gd name="connsiteY30" fmla="*/ 850900 h 1689100"/>
              <a:gd name="connsiteX31" fmla="*/ 0 w 1460500"/>
              <a:gd name="connsiteY31" fmla="*/ 749300 h 1689100"/>
              <a:gd name="connsiteX32" fmla="*/ 38100 w 1460500"/>
              <a:gd name="connsiteY32" fmla="*/ 393700 h 1689100"/>
              <a:gd name="connsiteX33" fmla="*/ 76200 w 1460500"/>
              <a:gd name="connsiteY33" fmla="*/ 355600 h 1689100"/>
              <a:gd name="connsiteX34" fmla="*/ 165100 w 1460500"/>
              <a:gd name="connsiteY34" fmla="*/ 266700 h 1689100"/>
              <a:gd name="connsiteX35" fmla="*/ 279400 w 1460500"/>
              <a:gd name="connsiteY35" fmla="*/ 152400 h 1689100"/>
              <a:gd name="connsiteX36" fmla="*/ 368300 w 1460500"/>
              <a:gd name="connsiteY36" fmla="*/ 114300 h 1689100"/>
              <a:gd name="connsiteX37" fmla="*/ 406400 w 1460500"/>
              <a:gd name="connsiteY37" fmla="*/ 88900 h 1689100"/>
              <a:gd name="connsiteX38" fmla="*/ 876300 w 1460500"/>
              <a:gd name="connsiteY38" fmla="*/ 63500 h 1689100"/>
              <a:gd name="connsiteX39" fmla="*/ 876300 w 1460500"/>
              <a:gd name="connsiteY39" fmla="*/ 88900 h 168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60500" h="1689100">
                <a:moveTo>
                  <a:pt x="736600" y="0"/>
                </a:moveTo>
                <a:lnTo>
                  <a:pt x="736600" y="0"/>
                </a:lnTo>
                <a:cubicBezTo>
                  <a:pt x="909548" y="86474"/>
                  <a:pt x="899992" y="71194"/>
                  <a:pt x="1016000" y="152400"/>
                </a:cubicBezTo>
                <a:cubicBezTo>
                  <a:pt x="1033340" y="164538"/>
                  <a:pt x="1051197" y="176197"/>
                  <a:pt x="1066800" y="190500"/>
                </a:cubicBezTo>
                <a:cubicBezTo>
                  <a:pt x="1102106" y="222864"/>
                  <a:pt x="1134533" y="258233"/>
                  <a:pt x="1168400" y="292100"/>
                </a:cubicBezTo>
                <a:cubicBezTo>
                  <a:pt x="1196487" y="320187"/>
                  <a:pt x="1209237" y="337919"/>
                  <a:pt x="1244600" y="355600"/>
                </a:cubicBezTo>
                <a:cubicBezTo>
                  <a:pt x="1256574" y="361587"/>
                  <a:pt x="1270000" y="364067"/>
                  <a:pt x="1282700" y="368300"/>
                </a:cubicBezTo>
                <a:cubicBezTo>
                  <a:pt x="1299633" y="385233"/>
                  <a:pt x="1315318" y="403515"/>
                  <a:pt x="1333500" y="419100"/>
                </a:cubicBezTo>
                <a:cubicBezTo>
                  <a:pt x="1345089" y="429033"/>
                  <a:pt x="1360807" y="433707"/>
                  <a:pt x="1371600" y="444500"/>
                </a:cubicBezTo>
                <a:cubicBezTo>
                  <a:pt x="1386567" y="459467"/>
                  <a:pt x="1397000" y="478367"/>
                  <a:pt x="1409700" y="495300"/>
                </a:cubicBezTo>
                <a:cubicBezTo>
                  <a:pt x="1453320" y="626159"/>
                  <a:pt x="1438060" y="570638"/>
                  <a:pt x="1460500" y="660400"/>
                </a:cubicBezTo>
                <a:cubicBezTo>
                  <a:pt x="1452033" y="897467"/>
                  <a:pt x="1451146" y="1134925"/>
                  <a:pt x="1435100" y="1371600"/>
                </a:cubicBezTo>
                <a:cubicBezTo>
                  <a:pt x="1434068" y="1386829"/>
                  <a:pt x="1421619" y="1400165"/>
                  <a:pt x="1409700" y="1409700"/>
                </a:cubicBezTo>
                <a:cubicBezTo>
                  <a:pt x="1378514" y="1434649"/>
                  <a:pt x="1343821" y="1455340"/>
                  <a:pt x="1308100" y="1473200"/>
                </a:cubicBezTo>
                <a:cubicBezTo>
                  <a:pt x="1248833" y="1502833"/>
                  <a:pt x="1187119" y="1528008"/>
                  <a:pt x="1130300" y="1562100"/>
                </a:cubicBezTo>
                <a:cubicBezTo>
                  <a:pt x="1109133" y="1574800"/>
                  <a:pt x="1087732" y="1587117"/>
                  <a:pt x="1066800" y="1600200"/>
                </a:cubicBezTo>
                <a:cubicBezTo>
                  <a:pt x="1053857" y="1608290"/>
                  <a:pt x="1042729" y="1619587"/>
                  <a:pt x="1028700" y="1625600"/>
                </a:cubicBezTo>
                <a:cubicBezTo>
                  <a:pt x="1012657" y="1632476"/>
                  <a:pt x="994683" y="1633505"/>
                  <a:pt x="977900" y="1638300"/>
                </a:cubicBezTo>
                <a:cubicBezTo>
                  <a:pt x="925505" y="1653270"/>
                  <a:pt x="903705" y="1670620"/>
                  <a:pt x="838200" y="1676400"/>
                </a:cubicBezTo>
                <a:cubicBezTo>
                  <a:pt x="728478" y="1686081"/>
                  <a:pt x="618067" y="1684867"/>
                  <a:pt x="508000" y="1689100"/>
                </a:cubicBezTo>
                <a:cubicBezTo>
                  <a:pt x="474133" y="1680633"/>
                  <a:pt x="438624" y="1677127"/>
                  <a:pt x="406400" y="1663700"/>
                </a:cubicBezTo>
                <a:cubicBezTo>
                  <a:pt x="350477" y="1640399"/>
                  <a:pt x="362230" y="1625936"/>
                  <a:pt x="330200" y="1587500"/>
                </a:cubicBezTo>
                <a:cubicBezTo>
                  <a:pt x="318702" y="1573702"/>
                  <a:pt x="301513" y="1564696"/>
                  <a:pt x="292100" y="1549400"/>
                </a:cubicBezTo>
                <a:cubicBezTo>
                  <a:pt x="267294" y="1509091"/>
                  <a:pt x="249767" y="1464733"/>
                  <a:pt x="228600" y="1422400"/>
                </a:cubicBezTo>
                <a:cubicBezTo>
                  <a:pt x="206022" y="1377244"/>
                  <a:pt x="202958" y="1377103"/>
                  <a:pt x="190500" y="1333500"/>
                </a:cubicBezTo>
                <a:cubicBezTo>
                  <a:pt x="164425" y="1242239"/>
                  <a:pt x="191289" y="1323955"/>
                  <a:pt x="165100" y="1219200"/>
                </a:cubicBezTo>
                <a:cubicBezTo>
                  <a:pt x="161853" y="1206213"/>
                  <a:pt x="156633" y="1193800"/>
                  <a:pt x="152400" y="1181100"/>
                </a:cubicBezTo>
                <a:cubicBezTo>
                  <a:pt x="154413" y="1158955"/>
                  <a:pt x="181020" y="1036392"/>
                  <a:pt x="152400" y="990600"/>
                </a:cubicBezTo>
                <a:cubicBezTo>
                  <a:pt x="139708" y="970293"/>
                  <a:pt x="119622" y="955569"/>
                  <a:pt x="101600" y="939800"/>
                </a:cubicBezTo>
                <a:cubicBezTo>
                  <a:pt x="85670" y="925862"/>
                  <a:pt x="67733" y="914400"/>
                  <a:pt x="50800" y="901700"/>
                </a:cubicBezTo>
                <a:cubicBezTo>
                  <a:pt x="46567" y="884767"/>
                  <a:pt x="44229" y="867243"/>
                  <a:pt x="38100" y="850900"/>
                </a:cubicBezTo>
                <a:cubicBezTo>
                  <a:pt x="-11709" y="718076"/>
                  <a:pt x="32599" y="879695"/>
                  <a:pt x="0" y="749300"/>
                </a:cubicBezTo>
                <a:cubicBezTo>
                  <a:pt x="12700" y="630767"/>
                  <a:pt x="15447" y="510740"/>
                  <a:pt x="38100" y="393700"/>
                </a:cubicBezTo>
                <a:cubicBezTo>
                  <a:pt x="41513" y="376067"/>
                  <a:pt x="64511" y="369237"/>
                  <a:pt x="76200" y="355600"/>
                </a:cubicBezTo>
                <a:cubicBezTo>
                  <a:pt x="279400" y="118533"/>
                  <a:pt x="-55033" y="486833"/>
                  <a:pt x="165100" y="266700"/>
                </a:cubicBezTo>
                <a:cubicBezTo>
                  <a:pt x="239709" y="192091"/>
                  <a:pt x="160899" y="225324"/>
                  <a:pt x="279400" y="152400"/>
                </a:cubicBezTo>
                <a:cubicBezTo>
                  <a:pt x="306858" y="135503"/>
                  <a:pt x="339464" y="128718"/>
                  <a:pt x="368300" y="114300"/>
                </a:cubicBezTo>
                <a:cubicBezTo>
                  <a:pt x="381952" y="107474"/>
                  <a:pt x="392452" y="95099"/>
                  <a:pt x="406400" y="88900"/>
                </a:cubicBezTo>
                <a:cubicBezTo>
                  <a:pt x="556924" y="22000"/>
                  <a:pt x="701759" y="63500"/>
                  <a:pt x="876300" y="63500"/>
                </a:cubicBezTo>
                <a:lnTo>
                  <a:pt x="876300" y="88900"/>
                </a:lnTo>
              </a:path>
            </a:pathLst>
          </a:custGeom>
          <a:gradFill flip="none" rotWithShape="1">
            <a:gsLst>
              <a:gs pos="0">
                <a:srgbClr val="000000">
                  <a:tint val="66000"/>
                  <a:satMod val="160000"/>
                </a:srgbClr>
              </a:gs>
              <a:gs pos="50000">
                <a:srgbClr val="000000">
                  <a:tint val="44500"/>
                  <a:satMod val="160000"/>
                </a:srgbClr>
              </a:gs>
              <a:gs pos="100000">
                <a:srgbClr val="00000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C5D32AEC-F885-D61C-6319-2032CB486487}"/>
              </a:ext>
            </a:extLst>
          </p:cNvPr>
          <p:cNvCxnSpPr>
            <a:cxnSpLocks/>
            <a:endCxn id="13" idx="17"/>
          </p:cNvCxnSpPr>
          <p:nvPr/>
        </p:nvCxnSpPr>
        <p:spPr>
          <a:xfrm>
            <a:off x="9493250" y="2689420"/>
            <a:ext cx="207891" cy="1117495"/>
          </a:xfrm>
          <a:prstGeom prst="line">
            <a:avLst/>
          </a:prstGeom>
          <a:ln w="38100">
            <a:solidFill>
              <a:srgbClr val="C0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9210FD-E593-8619-3283-E9A4F3C5E281}"/>
              </a:ext>
            </a:extLst>
          </p:cNvPr>
          <p:cNvCxnSpPr>
            <a:cxnSpLocks/>
          </p:cNvCxnSpPr>
          <p:nvPr/>
        </p:nvCxnSpPr>
        <p:spPr>
          <a:xfrm flipH="1">
            <a:off x="9054489" y="3251885"/>
            <a:ext cx="1006134" cy="8119"/>
          </a:xfrm>
          <a:prstGeom prst="line">
            <a:avLst/>
          </a:prstGeom>
          <a:ln w="38100">
            <a:solidFill>
              <a:srgbClr val="C0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692BB6A0-0A2A-772A-5C73-6E5FF5A25FC2}"/>
              </a:ext>
            </a:extLst>
          </p:cNvPr>
          <p:cNvSpPr/>
          <p:nvPr/>
        </p:nvSpPr>
        <p:spPr>
          <a:xfrm>
            <a:off x="4341014" y="1867083"/>
            <a:ext cx="6772091" cy="309458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EAC89182-9BD8-E261-2E28-8EE95D491C9F}"/>
              </a:ext>
            </a:extLst>
          </p:cNvPr>
          <p:cNvSpPr txBox="1"/>
          <p:nvPr/>
        </p:nvSpPr>
        <p:spPr>
          <a:xfrm>
            <a:off x="10751244" y="2621594"/>
            <a:ext cx="1102239" cy="1815882"/>
          </a:xfrm>
          <a:prstGeom prst="borderCallout1">
            <a:avLst>
              <a:gd name="adj1" fmla="val 46077"/>
              <a:gd name="adj2" fmla="val -1779"/>
              <a:gd name="adj3" fmla="val 48616"/>
              <a:gd name="adj4" fmla="val -86310"/>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sz="1600" dirty="0"/>
              <a:t>Opacity in this posterior inferior </a:t>
            </a:r>
            <a:r>
              <a:rPr lang="en-US" sz="1600"/>
              <a:t>quadrant is </a:t>
            </a:r>
            <a:r>
              <a:rPr lang="en-US" sz="1600" dirty="0"/>
              <a:t>always abnormal</a:t>
            </a:r>
          </a:p>
        </p:txBody>
      </p:sp>
    </p:spTree>
    <p:extLst>
      <p:ext uri="{BB962C8B-B14F-4D97-AF65-F5344CB8AC3E}">
        <p14:creationId xmlns:p14="http://schemas.microsoft.com/office/powerpoint/2010/main" val="224262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3500"/>
                            </p:stCondLst>
                            <p:childTnLst>
                              <p:par>
                                <p:cTn id="12" presetID="22" presetClass="entr" presetSubtype="1"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par>
                          <p:cTn id="15" fill="hold">
                            <p:stCondLst>
                              <p:cond delay="4000"/>
                            </p:stCondLst>
                            <p:childTnLst>
                              <p:par>
                                <p:cTn id="16" presetID="22" presetClass="entr" presetSubtype="8"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2">
            <a:extLst>
              <a:ext uri="{FF2B5EF4-FFF2-40B4-BE49-F238E27FC236}">
                <a16:creationId xmlns:a16="http://schemas.microsoft.com/office/drawing/2014/main" id="{C04B618E-FADD-5941-AE5F-4482C2D65399}"/>
              </a:ext>
            </a:extLst>
          </p:cNvPr>
          <p:cNvSpPr>
            <a:spLocks noGrp="1"/>
          </p:cNvSpPr>
          <p:nvPr>
            <p:ph type="title"/>
          </p:nvPr>
        </p:nvSpPr>
        <p:spPr>
          <a:xfrm>
            <a:off x="695325" y="188913"/>
            <a:ext cx="10772775" cy="1116012"/>
          </a:xfrm>
        </p:spPr>
        <p:txBody>
          <a:bodyPr>
            <a:normAutofit/>
          </a:bodyPr>
          <a:lstStyle/>
          <a:p>
            <a:r>
              <a:rPr lang="en-ZA" dirty="0"/>
              <a:t>CXR features specific to TB</a:t>
            </a:r>
            <a:r>
              <a:rPr lang="en-US" altLang="en-AU" dirty="0"/>
              <a:t> – miliary picture </a:t>
            </a:r>
            <a:endParaRPr lang="en-AU" altLang="en-AU" dirty="0"/>
          </a:p>
        </p:txBody>
      </p:sp>
      <p:pic>
        <p:nvPicPr>
          <p:cNvPr id="2" name="Picture 1" descr="A chest x-ray of a person&#10;&#10;Description automatically generated">
            <a:extLst>
              <a:ext uri="{FF2B5EF4-FFF2-40B4-BE49-F238E27FC236}">
                <a16:creationId xmlns:a16="http://schemas.microsoft.com/office/drawing/2014/main" id="{9A0D6158-B4F6-1F14-9E33-43BE5097CC8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9524" b="12284"/>
          <a:stretch/>
        </p:blipFill>
        <p:spPr>
          <a:xfrm>
            <a:off x="3672317" y="1492542"/>
            <a:ext cx="5392922" cy="4686329"/>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02D7DD87-4E08-7007-F1D9-129B2677196C}"/>
              </a:ext>
            </a:extLst>
          </p:cNvPr>
          <p:cNvSpPr txBox="1"/>
          <p:nvPr/>
        </p:nvSpPr>
        <p:spPr>
          <a:xfrm>
            <a:off x="1053194" y="2397166"/>
            <a:ext cx="1600006" cy="2308324"/>
          </a:xfrm>
          <a:prstGeom prst="borderCallout1">
            <a:avLst>
              <a:gd name="adj1" fmla="val 49221"/>
              <a:gd name="adj2" fmla="val 100728"/>
              <a:gd name="adj3" fmla="val 46418"/>
              <a:gd name="adj4" fmla="val 252985"/>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Fine nodules or small circles which look like grain or seed distributed throughout both lung fields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8F829-2CA5-F1AD-7997-9B0E5DB3F3EB}"/>
              </a:ext>
            </a:extLst>
          </p:cNvPr>
          <p:cNvSpPr>
            <a:spLocks noGrp="1"/>
          </p:cNvSpPr>
          <p:nvPr>
            <p:ph type="title"/>
          </p:nvPr>
        </p:nvSpPr>
        <p:spPr/>
        <p:txBody>
          <a:bodyPr>
            <a:normAutofit/>
          </a:bodyPr>
          <a:lstStyle/>
          <a:p>
            <a:r>
              <a:rPr lang="en-ZA" dirty="0"/>
              <a:t>CXR features specific to TB - Pleural effusion </a:t>
            </a:r>
            <a:endParaRPr lang="en-GB" dirty="0"/>
          </a:p>
        </p:txBody>
      </p:sp>
      <p:pic>
        <p:nvPicPr>
          <p:cNvPr id="4" name="Picture 3" descr="A x-ray of a person's chest&#10;&#10;Description automatically generated">
            <a:extLst>
              <a:ext uri="{FF2B5EF4-FFF2-40B4-BE49-F238E27FC236}">
                <a16:creationId xmlns:a16="http://schemas.microsoft.com/office/drawing/2014/main" id="{B3D7EAA0-2E2A-B3F0-E1DD-EA295FB2CDC5}"/>
              </a:ext>
            </a:extLst>
          </p:cNvPr>
          <p:cNvPicPr>
            <a:picLocks noChangeAspect="1"/>
          </p:cNvPicPr>
          <p:nvPr/>
        </p:nvPicPr>
        <p:blipFill rotWithShape="1">
          <a:blip r:embed="rId3">
            <a:extLst>
              <a:ext uri="{28A0092B-C50C-407E-A947-70E740481C1C}">
                <a14:useLocalDpi xmlns:a14="http://schemas.microsoft.com/office/drawing/2010/main" val="0"/>
              </a:ext>
            </a:extLst>
          </a:blip>
          <a:srcRect b="10834"/>
          <a:stretch/>
        </p:blipFill>
        <p:spPr>
          <a:xfrm>
            <a:off x="3856582" y="1600200"/>
            <a:ext cx="4478836" cy="4438649"/>
          </a:xfrm>
          <a:prstGeom prst="rect">
            <a:avLst/>
          </a:prstGeom>
        </p:spPr>
      </p:pic>
      <p:sp>
        <p:nvSpPr>
          <p:cNvPr id="7" name="TextBox 6">
            <a:extLst>
              <a:ext uri="{FF2B5EF4-FFF2-40B4-BE49-F238E27FC236}">
                <a16:creationId xmlns:a16="http://schemas.microsoft.com/office/drawing/2014/main" id="{938A3D73-E569-C3CC-1424-1CADAEA96251}"/>
              </a:ext>
            </a:extLst>
          </p:cNvPr>
          <p:cNvSpPr txBox="1"/>
          <p:nvPr/>
        </p:nvSpPr>
        <p:spPr>
          <a:xfrm>
            <a:off x="552450" y="6334124"/>
            <a:ext cx="10858500" cy="246221"/>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US" sz="1000" dirty="0"/>
              <a:t>Diagnostic CXR Atlas for Tuberculosis in Children – image library. Pleural effusion. </a:t>
            </a:r>
            <a:r>
              <a:rPr lang="en-GB" sz="1000" dirty="0">
                <a:hlinkClick r:id="rId4"/>
              </a:rPr>
              <a:t>https://atlaschild.theunion.org/241-2</a:t>
            </a:r>
            <a:r>
              <a:rPr lang="en-GB" sz="1000" dirty="0"/>
              <a:t> </a:t>
            </a:r>
          </a:p>
        </p:txBody>
      </p:sp>
      <p:sp>
        <p:nvSpPr>
          <p:cNvPr id="10" name="TextBox 9">
            <a:extLst>
              <a:ext uri="{FF2B5EF4-FFF2-40B4-BE49-F238E27FC236}">
                <a16:creationId xmlns:a16="http://schemas.microsoft.com/office/drawing/2014/main" id="{8F7FEFE8-34E0-22B5-FB71-AE9C3D8514B5}"/>
              </a:ext>
            </a:extLst>
          </p:cNvPr>
          <p:cNvSpPr txBox="1"/>
          <p:nvPr/>
        </p:nvSpPr>
        <p:spPr>
          <a:xfrm>
            <a:off x="9601448" y="2161639"/>
            <a:ext cx="1600006" cy="923330"/>
          </a:xfrm>
          <a:prstGeom prst="borderCallout1">
            <a:avLst>
              <a:gd name="adj1" fmla="val 116743"/>
              <a:gd name="adj2" fmla="val -111419"/>
              <a:gd name="adj3" fmla="val 52420"/>
              <a:gd name="adj4" fmla="val -725"/>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a:t>Simple left sided pleural effusion</a:t>
            </a:r>
            <a:endParaRPr lang="en-US" dirty="0"/>
          </a:p>
        </p:txBody>
      </p:sp>
    </p:spTree>
    <p:extLst>
      <p:ext uri="{BB962C8B-B14F-4D97-AF65-F5344CB8AC3E}">
        <p14:creationId xmlns:p14="http://schemas.microsoft.com/office/powerpoint/2010/main" val="953431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le 2">
            <a:extLst>
              <a:ext uri="{FF2B5EF4-FFF2-40B4-BE49-F238E27FC236}">
                <a16:creationId xmlns:a16="http://schemas.microsoft.com/office/drawing/2014/main" id="{1276E81E-B6D1-8F40-A843-81377786D46C}"/>
              </a:ext>
            </a:extLst>
          </p:cNvPr>
          <p:cNvSpPr>
            <a:spLocks noGrp="1"/>
          </p:cNvSpPr>
          <p:nvPr>
            <p:ph type="title"/>
          </p:nvPr>
        </p:nvSpPr>
        <p:spPr>
          <a:xfrm>
            <a:off x="695325" y="188913"/>
            <a:ext cx="10715625" cy="1116012"/>
          </a:xfrm>
        </p:spPr>
        <p:txBody>
          <a:bodyPr>
            <a:normAutofit/>
          </a:bodyPr>
          <a:lstStyle/>
          <a:p>
            <a:r>
              <a:rPr lang="en-ZA" dirty="0"/>
              <a:t>CXR features specific to TB </a:t>
            </a:r>
            <a:r>
              <a:rPr lang="en-US" altLang="en-AU" dirty="0"/>
              <a:t>– cavitation</a:t>
            </a:r>
            <a:endParaRPr lang="en-AU" altLang="en-AU" dirty="0"/>
          </a:p>
        </p:txBody>
      </p:sp>
      <p:sp>
        <p:nvSpPr>
          <p:cNvPr id="2" name="TextBox 1">
            <a:extLst>
              <a:ext uri="{FF2B5EF4-FFF2-40B4-BE49-F238E27FC236}">
                <a16:creationId xmlns:a16="http://schemas.microsoft.com/office/drawing/2014/main" id="{984CDE3C-B769-7365-3F32-B00ABB5AE270}"/>
              </a:ext>
            </a:extLst>
          </p:cNvPr>
          <p:cNvSpPr txBox="1"/>
          <p:nvPr/>
        </p:nvSpPr>
        <p:spPr>
          <a:xfrm>
            <a:off x="695324" y="6353537"/>
            <a:ext cx="10988675"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ZA" sz="1000" dirty="0"/>
              <a:t>Source: The Union. </a:t>
            </a:r>
            <a:r>
              <a:rPr lang="en-US" sz="1000" dirty="0"/>
              <a:t>Diagnostic CXR atlas for tuberculosis in children. A guide to chest X-ray interpretation. 2</a:t>
            </a:r>
            <a:r>
              <a:rPr lang="en-US" sz="1000" baseline="30000" dirty="0"/>
              <a:t>nd</a:t>
            </a:r>
            <a:r>
              <a:rPr lang="en-US" sz="1000" dirty="0"/>
              <a:t> ed. Paris, France. 2022. 94p. </a:t>
            </a:r>
            <a:endParaRPr lang="en-GB" sz="1000" dirty="0"/>
          </a:p>
        </p:txBody>
      </p:sp>
      <p:pic>
        <p:nvPicPr>
          <p:cNvPr id="4" name="Picture 3">
            <a:extLst>
              <a:ext uri="{FF2B5EF4-FFF2-40B4-BE49-F238E27FC236}">
                <a16:creationId xmlns:a16="http://schemas.microsoft.com/office/drawing/2014/main" id="{12203A00-4A21-B6D4-CB18-5CF8B78F71B8}"/>
              </a:ext>
            </a:extLst>
          </p:cNvPr>
          <p:cNvPicPr>
            <a:picLocks noChangeAspect="1"/>
          </p:cNvPicPr>
          <p:nvPr/>
        </p:nvPicPr>
        <p:blipFill>
          <a:blip r:embed="rId3"/>
          <a:stretch>
            <a:fillRect/>
          </a:stretch>
        </p:blipFill>
        <p:spPr>
          <a:xfrm>
            <a:off x="1990725" y="1775534"/>
            <a:ext cx="4470383" cy="3600000"/>
          </a:xfrm>
          <a:prstGeom prst="rect">
            <a:avLst/>
          </a:prstGeom>
        </p:spPr>
      </p:pic>
      <p:pic>
        <p:nvPicPr>
          <p:cNvPr id="6" name="Picture 5">
            <a:extLst>
              <a:ext uri="{FF2B5EF4-FFF2-40B4-BE49-F238E27FC236}">
                <a16:creationId xmlns:a16="http://schemas.microsoft.com/office/drawing/2014/main" id="{7403A788-437B-B1CC-5427-8D1E8CDCF46E}"/>
              </a:ext>
            </a:extLst>
          </p:cNvPr>
          <p:cNvPicPr>
            <a:picLocks noChangeAspect="1"/>
          </p:cNvPicPr>
          <p:nvPr/>
        </p:nvPicPr>
        <p:blipFill>
          <a:blip r:embed="rId3"/>
          <a:stretch>
            <a:fillRect/>
          </a:stretch>
        </p:blipFill>
        <p:spPr>
          <a:xfrm>
            <a:off x="6741578" y="1775534"/>
            <a:ext cx="4470380" cy="3600000"/>
          </a:xfrm>
          <a:prstGeom prst="rect">
            <a:avLst/>
          </a:prstGeom>
        </p:spPr>
      </p:pic>
      <p:sp>
        <p:nvSpPr>
          <p:cNvPr id="11" name="TextBox 10">
            <a:extLst>
              <a:ext uri="{FF2B5EF4-FFF2-40B4-BE49-F238E27FC236}">
                <a16:creationId xmlns:a16="http://schemas.microsoft.com/office/drawing/2014/main" id="{274C6C2F-8D43-20B7-36CC-FA11C2655C2E}"/>
              </a:ext>
            </a:extLst>
          </p:cNvPr>
          <p:cNvSpPr txBox="1"/>
          <p:nvPr/>
        </p:nvSpPr>
        <p:spPr>
          <a:xfrm>
            <a:off x="250484" y="1891542"/>
            <a:ext cx="1600006" cy="1477328"/>
          </a:xfrm>
          <a:prstGeom prst="borderCallout1">
            <a:avLst>
              <a:gd name="adj1" fmla="val 80121"/>
              <a:gd name="adj2" fmla="val 188617"/>
              <a:gd name="adj3" fmla="val 50701"/>
              <a:gd name="adj4" fmla="val 100875"/>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Patchy opacities throughout both lung fields</a:t>
            </a:r>
          </a:p>
        </p:txBody>
      </p:sp>
      <p:sp>
        <p:nvSpPr>
          <p:cNvPr id="12" name="TextBox 11">
            <a:extLst>
              <a:ext uri="{FF2B5EF4-FFF2-40B4-BE49-F238E27FC236}">
                <a16:creationId xmlns:a16="http://schemas.microsoft.com/office/drawing/2014/main" id="{84AAC0B2-DFC2-4D45-CA6D-639E67B879D4}"/>
              </a:ext>
            </a:extLst>
          </p:cNvPr>
          <p:cNvSpPr txBox="1"/>
          <p:nvPr/>
        </p:nvSpPr>
        <p:spPr>
          <a:xfrm>
            <a:off x="6512085" y="5281993"/>
            <a:ext cx="1817528" cy="646331"/>
          </a:xfrm>
          <a:prstGeom prst="borderCallout1">
            <a:avLst>
              <a:gd name="adj1" fmla="val -363907"/>
              <a:gd name="adj2" fmla="val 101983"/>
              <a:gd name="adj3" fmla="val -2168"/>
              <a:gd name="adj4" fmla="val 49976"/>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Cavities in right upper zone</a:t>
            </a:r>
          </a:p>
        </p:txBody>
      </p:sp>
      <p:grpSp>
        <p:nvGrpSpPr>
          <p:cNvPr id="21" name="Group 20">
            <a:extLst>
              <a:ext uri="{FF2B5EF4-FFF2-40B4-BE49-F238E27FC236}">
                <a16:creationId xmlns:a16="http://schemas.microsoft.com/office/drawing/2014/main" id="{04BCD99D-3447-97B3-F880-54B9C3BEA904}"/>
              </a:ext>
            </a:extLst>
          </p:cNvPr>
          <p:cNvGrpSpPr/>
          <p:nvPr/>
        </p:nvGrpSpPr>
        <p:grpSpPr>
          <a:xfrm>
            <a:off x="8034338" y="2624138"/>
            <a:ext cx="605222" cy="485775"/>
            <a:chOff x="8034338" y="2624138"/>
            <a:chExt cx="605222" cy="485775"/>
          </a:xfrm>
        </p:grpSpPr>
        <p:sp>
          <p:nvSpPr>
            <p:cNvPr id="13" name="Freeform: Shape 12">
              <a:extLst>
                <a:ext uri="{FF2B5EF4-FFF2-40B4-BE49-F238E27FC236}">
                  <a16:creationId xmlns:a16="http://schemas.microsoft.com/office/drawing/2014/main" id="{040102C2-B503-6DA2-C378-71D1FB6EBCD2}"/>
                </a:ext>
              </a:extLst>
            </p:cNvPr>
            <p:cNvSpPr/>
            <p:nvPr/>
          </p:nvSpPr>
          <p:spPr>
            <a:xfrm>
              <a:off x="8034338" y="2743200"/>
              <a:ext cx="142875" cy="152400"/>
            </a:xfrm>
            <a:custGeom>
              <a:avLst/>
              <a:gdLst>
                <a:gd name="connsiteX0" fmla="*/ 90487 w 142875"/>
                <a:gd name="connsiteY0" fmla="*/ 0 h 152400"/>
                <a:gd name="connsiteX1" fmla="*/ 90487 w 142875"/>
                <a:gd name="connsiteY1" fmla="*/ 0 h 152400"/>
                <a:gd name="connsiteX2" fmla="*/ 28575 w 142875"/>
                <a:gd name="connsiteY2" fmla="*/ 4763 h 152400"/>
                <a:gd name="connsiteX3" fmla="*/ 9525 w 142875"/>
                <a:gd name="connsiteY3" fmla="*/ 28575 h 152400"/>
                <a:gd name="connsiteX4" fmla="*/ 0 w 142875"/>
                <a:gd name="connsiteY4" fmla="*/ 47625 h 152400"/>
                <a:gd name="connsiteX5" fmla="*/ 4762 w 142875"/>
                <a:gd name="connsiteY5" fmla="*/ 61913 h 152400"/>
                <a:gd name="connsiteX6" fmla="*/ 14287 w 142875"/>
                <a:gd name="connsiteY6" fmla="*/ 76200 h 152400"/>
                <a:gd name="connsiteX7" fmla="*/ 19050 w 142875"/>
                <a:gd name="connsiteY7" fmla="*/ 109538 h 152400"/>
                <a:gd name="connsiteX8" fmla="*/ 23812 w 142875"/>
                <a:gd name="connsiteY8" fmla="*/ 123825 h 152400"/>
                <a:gd name="connsiteX9" fmla="*/ 52387 w 142875"/>
                <a:gd name="connsiteY9" fmla="*/ 142875 h 152400"/>
                <a:gd name="connsiteX10" fmla="*/ 66675 w 142875"/>
                <a:gd name="connsiteY10" fmla="*/ 152400 h 152400"/>
                <a:gd name="connsiteX11" fmla="*/ 138112 w 142875"/>
                <a:gd name="connsiteY11" fmla="*/ 147638 h 152400"/>
                <a:gd name="connsiteX12" fmla="*/ 142875 w 142875"/>
                <a:gd name="connsiteY12" fmla="*/ 133350 h 152400"/>
                <a:gd name="connsiteX13" fmla="*/ 138112 w 142875"/>
                <a:gd name="connsiteY13" fmla="*/ 76200 h 152400"/>
                <a:gd name="connsiteX14" fmla="*/ 123825 w 142875"/>
                <a:gd name="connsiteY14" fmla="*/ 52388 h 152400"/>
                <a:gd name="connsiteX15" fmla="*/ 119062 w 142875"/>
                <a:gd name="connsiteY15" fmla="*/ 33338 h 152400"/>
                <a:gd name="connsiteX16" fmla="*/ 104775 w 142875"/>
                <a:gd name="connsiteY16" fmla="*/ 23813 h 152400"/>
                <a:gd name="connsiteX17" fmla="*/ 90487 w 142875"/>
                <a:gd name="connsiteY17"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2875" h="152400">
                  <a:moveTo>
                    <a:pt x="90487" y="0"/>
                  </a:moveTo>
                  <a:lnTo>
                    <a:pt x="90487" y="0"/>
                  </a:lnTo>
                  <a:cubicBezTo>
                    <a:pt x="69850" y="1588"/>
                    <a:pt x="48919" y="948"/>
                    <a:pt x="28575" y="4763"/>
                  </a:cubicBezTo>
                  <a:cubicBezTo>
                    <a:pt x="11904" y="7889"/>
                    <a:pt x="14523" y="16912"/>
                    <a:pt x="9525" y="28575"/>
                  </a:cubicBezTo>
                  <a:cubicBezTo>
                    <a:pt x="6728" y="35101"/>
                    <a:pt x="3175" y="41275"/>
                    <a:pt x="0" y="47625"/>
                  </a:cubicBezTo>
                  <a:cubicBezTo>
                    <a:pt x="1587" y="52388"/>
                    <a:pt x="2517" y="57423"/>
                    <a:pt x="4762" y="61913"/>
                  </a:cubicBezTo>
                  <a:cubicBezTo>
                    <a:pt x="7322" y="67032"/>
                    <a:pt x="12642" y="70718"/>
                    <a:pt x="14287" y="76200"/>
                  </a:cubicBezTo>
                  <a:cubicBezTo>
                    <a:pt x="17513" y="86952"/>
                    <a:pt x="16848" y="98530"/>
                    <a:pt x="19050" y="109538"/>
                  </a:cubicBezTo>
                  <a:cubicBezTo>
                    <a:pt x="20034" y="114460"/>
                    <a:pt x="20262" y="120275"/>
                    <a:pt x="23812" y="123825"/>
                  </a:cubicBezTo>
                  <a:cubicBezTo>
                    <a:pt x="31907" y="131920"/>
                    <a:pt x="42862" y="136525"/>
                    <a:pt x="52387" y="142875"/>
                  </a:cubicBezTo>
                  <a:lnTo>
                    <a:pt x="66675" y="152400"/>
                  </a:lnTo>
                  <a:cubicBezTo>
                    <a:pt x="90487" y="150813"/>
                    <a:pt x="114959" y="153426"/>
                    <a:pt x="138112" y="147638"/>
                  </a:cubicBezTo>
                  <a:cubicBezTo>
                    <a:pt x="142982" y="146420"/>
                    <a:pt x="142875" y="138370"/>
                    <a:pt x="142875" y="133350"/>
                  </a:cubicBezTo>
                  <a:cubicBezTo>
                    <a:pt x="142875" y="114234"/>
                    <a:pt x="142490" y="94808"/>
                    <a:pt x="138112" y="76200"/>
                  </a:cubicBezTo>
                  <a:cubicBezTo>
                    <a:pt x="135992" y="67190"/>
                    <a:pt x="128587" y="60325"/>
                    <a:pt x="123825" y="52388"/>
                  </a:cubicBezTo>
                  <a:cubicBezTo>
                    <a:pt x="122237" y="46038"/>
                    <a:pt x="122693" y="38784"/>
                    <a:pt x="119062" y="33338"/>
                  </a:cubicBezTo>
                  <a:cubicBezTo>
                    <a:pt x="115887" y="28576"/>
                    <a:pt x="109354" y="27247"/>
                    <a:pt x="104775" y="23813"/>
                  </a:cubicBezTo>
                  <a:cubicBezTo>
                    <a:pt x="102979" y="22466"/>
                    <a:pt x="92868" y="3969"/>
                    <a:pt x="90487" y="0"/>
                  </a:cubicBezTo>
                  <a:close/>
                </a:path>
              </a:pathLst>
            </a:custGeom>
            <a:noFill/>
            <a:ln w="28575">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Shape 13">
              <a:extLst>
                <a:ext uri="{FF2B5EF4-FFF2-40B4-BE49-F238E27FC236}">
                  <a16:creationId xmlns:a16="http://schemas.microsoft.com/office/drawing/2014/main" id="{615CAC9B-BC6A-9A63-8A6F-DC3ECE02645C}"/>
                </a:ext>
              </a:extLst>
            </p:cNvPr>
            <p:cNvSpPr/>
            <p:nvPr/>
          </p:nvSpPr>
          <p:spPr>
            <a:xfrm>
              <a:off x="8156882" y="2960781"/>
              <a:ext cx="172731" cy="149132"/>
            </a:xfrm>
            <a:custGeom>
              <a:avLst/>
              <a:gdLst>
                <a:gd name="connsiteX0" fmla="*/ 134631 w 172731"/>
                <a:gd name="connsiteY0" fmla="*/ 20544 h 149132"/>
                <a:gd name="connsiteX1" fmla="*/ 134631 w 172731"/>
                <a:gd name="connsiteY1" fmla="*/ 20544 h 149132"/>
                <a:gd name="connsiteX2" fmla="*/ 96531 w 172731"/>
                <a:gd name="connsiteY2" fmla="*/ 1494 h 149132"/>
                <a:gd name="connsiteX3" fmla="*/ 6043 w 172731"/>
                <a:gd name="connsiteY3" fmla="*/ 15782 h 149132"/>
                <a:gd name="connsiteX4" fmla="*/ 15568 w 172731"/>
                <a:gd name="connsiteY4" fmla="*/ 77694 h 149132"/>
                <a:gd name="connsiteX5" fmla="*/ 34618 w 172731"/>
                <a:gd name="connsiteY5" fmla="*/ 91982 h 149132"/>
                <a:gd name="connsiteX6" fmla="*/ 63193 w 172731"/>
                <a:gd name="connsiteY6" fmla="*/ 130082 h 149132"/>
                <a:gd name="connsiteX7" fmla="*/ 82243 w 172731"/>
                <a:gd name="connsiteY7" fmla="*/ 149132 h 149132"/>
                <a:gd name="connsiteX8" fmla="*/ 134631 w 172731"/>
                <a:gd name="connsiteY8" fmla="*/ 139607 h 149132"/>
                <a:gd name="connsiteX9" fmla="*/ 158443 w 172731"/>
                <a:gd name="connsiteY9" fmla="*/ 134844 h 149132"/>
                <a:gd name="connsiteX10" fmla="*/ 172731 w 172731"/>
                <a:gd name="connsiteY10" fmla="*/ 96744 h 149132"/>
                <a:gd name="connsiteX11" fmla="*/ 158443 w 172731"/>
                <a:gd name="connsiteY11" fmla="*/ 39594 h 149132"/>
                <a:gd name="connsiteX12" fmla="*/ 134631 w 172731"/>
                <a:gd name="connsiteY12" fmla="*/ 20544 h 14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731" h="149132">
                  <a:moveTo>
                    <a:pt x="134631" y="20544"/>
                  </a:moveTo>
                  <a:lnTo>
                    <a:pt x="134631" y="20544"/>
                  </a:lnTo>
                  <a:cubicBezTo>
                    <a:pt x="121931" y="14194"/>
                    <a:pt x="110720" y="2019"/>
                    <a:pt x="96531" y="1494"/>
                  </a:cubicBezTo>
                  <a:cubicBezTo>
                    <a:pt x="66016" y="364"/>
                    <a:pt x="28280" y="-5146"/>
                    <a:pt x="6043" y="15782"/>
                  </a:cubicBezTo>
                  <a:cubicBezTo>
                    <a:pt x="-9162" y="30092"/>
                    <a:pt x="8236" y="58143"/>
                    <a:pt x="15568" y="77694"/>
                  </a:cubicBezTo>
                  <a:cubicBezTo>
                    <a:pt x="18355" y="85126"/>
                    <a:pt x="28591" y="86816"/>
                    <a:pt x="34618" y="91982"/>
                  </a:cubicBezTo>
                  <a:cubicBezTo>
                    <a:pt x="59992" y="113731"/>
                    <a:pt x="39200" y="99233"/>
                    <a:pt x="63193" y="130082"/>
                  </a:cubicBezTo>
                  <a:cubicBezTo>
                    <a:pt x="68706" y="137171"/>
                    <a:pt x="75893" y="142782"/>
                    <a:pt x="82243" y="149132"/>
                  </a:cubicBezTo>
                  <a:lnTo>
                    <a:pt x="134631" y="139607"/>
                  </a:lnTo>
                  <a:cubicBezTo>
                    <a:pt x="142587" y="138115"/>
                    <a:pt x="151856" y="139549"/>
                    <a:pt x="158443" y="134844"/>
                  </a:cubicBezTo>
                  <a:cubicBezTo>
                    <a:pt x="166022" y="129430"/>
                    <a:pt x="170739" y="104712"/>
                    <a:pt x="172731" y="96744"/>
                  </a:cubicBezTo>
                  <a:cubicBezTo>
                    <a:pt x="167968" y="77694"/>
                    <a:pt x="166672" y="57423"/>
                    <a:pt x="158443" y="39594"/>
                  </a:cubicBezTo>
                  <a:cubicBezTo>
                    <a:pt x="142650" y="5376"/>
                    <a:pt x="138600" y="23719"/>
                    <a:pt x="134631" y="20544"/>
                  </a:cubicBezTo>
                  <a:close/>
                </a:path>
              </a:pathLst>
            </a:custGeom>
            <a:noFill/>
            <a:ln w="28575">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14450F55-0D90-0841-17DA-5F3D38A0D210}"/>
                </a:ext>
              </a:extLst>
            </p:cNvPr>
            <p:cNvSpPr/>
            <p:nvPr/>
          </p:nvSpPr>
          <p:spPr>
            <a:xfrm>
              <a:off x="8253413" y="2624138"/>
              <a:ext cx="386147" cy="376237"/>
            </a:xfrm>
            <a:custGeom>
              <a:avLst/>
              <a:gdLst>
                <a:gd name="connsiteX0" fmla="*/ 247650 w 386147"/>
                <a:gd name="connsiteY0" fmla="*/ 0 h 376237"/>
                <a:gd name="connsiteX1" fmla="*/ 247650 w 386147"/>
                <a:gd name="connsiteY1" fmla="*/ 0 h 376237"/>
                <a:gd name="connsiteX2" fmla="*/ 152400 w 386147"/>
                <a:gd name="connsiteY2" fmla="*/ 4762 h 376237"/>
                <a:gd name="connsiteX3" fmla="*/ 119062 w 386147"/>
                <a:gd name="connsiteY3" fmla="*/ 28575 h 376237"/>
                <a:gd name="connsiteX4" fmla="*/ 104775 w 386147"/>
                <a:gd name="connsiteY4" fmla="*/ 33337 h 376237"/>
                <a:gd name="connsiteX5" fmla="*/ 71437 w 386147"/>
                <a:gd name="connsiteY5" fmla="*/ 61912 h 376237"/>
                <a:gd name="connsiteX6" fmla="*/ 52387 w 386147"/>
                <a:gd name="connsiteY6" fmla="*/ 80962 h 376237"/>
                <a:gd name="connsiteX7" fmla="*/ 33337 w 386147"/>
                <a:gd name="connsiteY7" fmla="*/ 114300 h 376237"/>
                <a:gd name="connsiteX8" fmla="*/ 19050 w 386147"/>
                <a:gd name="connsiteY8" fmla="*/ 147637 h 376237"/>
                <a:gd name="connsiteX9" fmla="*/ 9525 w 386147"/>
                <a:gd name="connsiteY9" fmla="*/ 161925 h 376237"/>
                <a:gd name="connsiteX10" fmla="*/ 0 w 386147"/>
                <a:gd name="connsiteY10" fmla="*/ 195262 h 376237"/>
                <a:gd name="connsiteX11" fmla="*/ 28575 w 386147"/>
                <a:gd name="connsiteY11" fmla="*/ 233362 h 376237"/>
                <a:gd name="connsiteX12" fmla="*/ 52387 w 386147"/>
                <a:gd name="connsiteY12" fmla="*/ 242887 h 376237"/>
                <a:gd name="connsiteX13" fmla="*/ 71437 w 386147"/>
                <a:gd name="connsiteY13" fmla="*/ 257175 h 376237"/>
                <a:gd name="connsiteX14" fmla="*/ 100012 w 386147"/>
                <a:gd name="connsiteY14" fmla="*/ 266700 h 376237"/>
                <a:gd name="connsiteX15" fmla="*/ 119062 w 386147"/>
                <a:gd name="connsiteY15" fmla="*/ 285750 h 376237"/>
                <a:gd name="connsiteX16" fmla="*/ 147637 w 386147"/>
                <a:gd name="connsiteY16" fmla="*/ 323850 h 376237"/>
                <a:gd name="connsiteX17" fmla="*/ 185737 w 386147"/>
                <a:gd name="connsiteY17" fmla="*/ 342900 h 376237"/>
                <a:gd name="connsiteX18" fmla="*/ 233362 w 386147"/>
                <a:gd name="connsiteY18" fmla="*/ 376237 h 376237"/>
                <a:gd name="connsiteX19" fmla="*/ 300037 w 386147"/>
                <a:gd name="connsiteY19" fmla="*/ 352425 h 376237"/>
                <a:gd name="connsiteX20" fmla="*/ 309562 w 386147"/>
                <a:gd name="connsiteY20" fmla="*/ 338137 h 376237"/>
                <a:gd name="connsiteX21" fmla="*/ 328612 w 386147"/>
                <a:gd name="connsiteY21" fmla="*/ 323850 h 376237"/>
                <a:gd name="connsiteX22" fmla="*/ 333375 w 386147"/>
                <a:gd name="connsiteY22" fmla="*/ 309562 h 376237"/>
                <a:gd name="connsiteX23" fmla="*/ 352425 w 386147"/>
                <a:gd name="connsiteY23" fmla="*/ 300037 h 376237"/>
                <a:gd name="connsiteX24" fmla="*/ 366712 w 386147"/>
                <a:gd name="connsiteY24" fmla="*/ 285750 h 376237"/>
                <a:gd name="connsiteX25" fmla="*/ 381000 w 386147"/>
                <a:gd name="connsiteY25" fmla="*/ 219075 h 376237"/>
                <a:gd name="connsiteX26" fmla="*/ 366712 w 386147"/>
                <a:gd name="connsiteY26" fmla="*/ 76200 h 376237"/>
                <a:gd name="connsiteX27" fmla="*/ 309562 w 386147"/>
                <a:gd name="connsiteY27" fmla="*/ 28575 h 376237"/>
                <a:gd name="connsiteX28" fmla="*/ 276225 w 386147"/>
                <a:gd name="connsiteY28" fmla="*/ 9525 h 376237"/>
                <a:gd name="connsiteX29" fmla="*/ 247650 w 386147"/>
                <a:gd name="connsiteY29" fmla="*/ 0 h 37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86147" h="376237">
                  <a:moveTo>
                    <a:pt x="247650" y="0"/>
                  </a:moveTo>
                  <a:lnTo>
                    <a:pt x="247650" y="0"/>
                  </a:lnTo>
                  <a:cubicBezTo>
                    <a:pt x="215900" y="1587"/>
                    <a:pt x="183963" y="975"/>
                    <a:pt x="152400" y="4762"/>
                  </a:cubicBezTo>
                  <a:cubicBezTo>
                    <a:pt x="113330" y="9450"/>
                    <a:pt x="139986" y="11835"/>
                    <a:pt x="119062" y="28575"/>
                  </a:cubicBezTo>
                  <a:cubicBezTo>
                    <a:pt x="115142" y="31711"/>
                    <a:pt x="109537" y="31750"/>
                    <a:pt x="104775" y="33337"/>
                  </a:cubicBezTo>
                  <a:cubicBezTo>
                    <a:pt x="64137" y="73975"/>
                    <a:pt x="120314" y="19145"/>
                    <a:pt x="71437" y="61912"/>
                  </a:cubicBezTo>
                  <a:cubicBezTo>
                    <a:pt x="64679" y="67825"/>
                    <a:pt x="58737" y="74612"/>
                    <a:pt x="52387" y="80962"/>
                  </a:cubicBezTo>
                  <a:cubicBezTo>
                    <a:pt x="43032" y="109032"/>
                    <a:pt x="53932" y="81349"/>
                    <a:pt x="33337" y="114300"/>
                  </a:cubicBezTo>
                  <a:cubicBezTo>
                    <a:pt x="8564" y="153937"/>
                    <a:pt x="35251" y="115233"/>
                    <a:pt x="19050" y="147637"/>
                  </a:cubicBezTo>
                  <a:cubicBezTo>
                    <a:pt x="16490" y="152757"/>
                    <a:pt x="12085" y="156805"/>
                    <a:pt x="9525" y="161925"/>
                  </a:cubicBezTo>
                  <a:cubicBezTo>
                    <a:pt x="6106" y="168762"/>
                    <a:pt x="1527" y="189152"/>
                    <a:pt x="0" y="195262"/>
                  </a:cubicBezTo>
                  <a:cubicBezTo>
                    <a:pt x="7447" y="207674"/>
                    <a:pt x="15240" y="225028"/>
                    <a:pt x="28575" y="233362"/>
                  </a:cubicBezTo>
                  <a:cubicBezTo>
                    <a:pt x="35824" y="237893"/>
                    <a:pt x="44914" y="238735"/>
                    <a:pt x="52387" y="242887"/>
                  </a:cubicBezTo>
                  <a:cubicBezTo>
                    <a:pt x="59326" y="246742"/>
                    <a:pt x="64337" y="253625"/>
                    <a:pt x="71437" y="257175"/>
                  </a:cubicBezTo>
                  <a:cubicBezTo>
                    <a:pt x="80417" y="261665"/>
                    <a:pt x="100012" y="266700"/>
                    <a:pt x="100012" y="266700"/>
                  </a:cubicBezTo>
                  <a:cubicBezTo>
                    <a:pt x="106362" y="273050"/>
                    <a:pt x="113218" y="278932"/>
                    <a:pt x="119062" y="285750"/>
                  </a:cubicBezTo>
                  <a:cubicBezTo>
                    <a:pt x="135857" y="305344"/>
                    <a:pt x="122115" y="301164"/>
                    <a:pt x="147637" y="323850"/>
                  </a:cubicBezTo>
                  <a:cubicBezTo>
                    <a:pt x="179739" y="352385"/>
                    <a:pt x="160508" y="328883"/>
                    <a:pt x="185737" y="342900"/>
                  </a:cubicBezTo>
                  <a:cubicBezTo>
                    <a:pt x="200813" y="351276"/>
                    <a:pt x="219093" y="365536"/>
                    <a:pt x="233362" y="376237"/>
                  </a:cubicBezTo>
                  <a:cubicBezTo>
                    <a:pt x="238362" y="374737"/>
                    <a:pt x="287334" y="363011"/>
                    <a:pt x="300037" y="352425"/>
                  </a:cubicBezTo>
                  <a:cubicBezTo>
                    <a:pt x="304434" y="348761"/>
                    <a:pt x="305515" y="342184"/>
                    <a:pt x="309562" y="338137"/>
                  </a:cubicBezTo>
                  <a:cubicBezTo>
                    <a:pt x="315175" y="332524"/>
                    <a:pt x="322262" y="328612"/>
                    <a:pt x="328612" y="323850"/>
                  </a:cubicBezTo>
                  <a:cubicBezTo>
                    <a:pt x="330200" y="319087"/>
                    <a:pt x="329825" y="313112"/>
                    <a:pt x="333375" y="309562"/>
                  </a:cubicBezTo>
                  <a:cubicBezTo>
                    <a:pt x="338395" y="304542"/>
                    <a:pt x="346648" y="304163"/>
                    <a:pt x="352425" y="300037"/>
                  </a:cubicBezTo>
                  <a:cubicBezTo>
                    <a:pt x="357905" y="296122"/>
                    <a:pt x="361950" y="290512"/>
                    <a:pt x="366712" y="285750"/>
                  </a:cubicBezTo>
                  <a:cubicBezTo>
                    <a:pt x="378182" y="257075"/>
                    <a:pt x="381000" y="256166"/>
                    <a:pt x="381000" y="219075"/>
                  </a:cubicBezTo>
                  <a:cubicBezTo>
                    <a:pt x="381000" y="183983"/>
                    <a:pt x="399366" y="112935"/>
                    <a:pt x="366712" y="76200"/>
                  </a:cubicBezTo>
                  <a:cubicBezTo>
                    <a:pt x="343747" y="50364"/>
                    <a:pt x="337699" y="45890"/>
                    <a:pt x="309562" y="28575"/>
                  </a:cubicBezTo>
                  <a:cubicBezTo>
                    <a:pt x="298662" y="21867"/>
                    <a:pt x="287672" y="15249"/>
                    <a:pt x="276225" y="9525"/>
                  </a:cubicBezTo>
                  <a:cubicBezTo>
                    <a:pt x="260431" y="1628"/>
                    <a:pt x="252412" y="1587"/>
                    <a:pt x="247650" y="0"/>
                  </a:cubicBezTo>
                  <a:close/>
                </a:path>
              </a:pathLst>
            </a:custGeom>
            <a:noFill/>
            <a:ln w="28575">
              <a:solidFill>
                <a:srgbClr val="FCB81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9F06E392-A0C6-1A64-EE14-FA06A4262EB9}"/>
              </a:ext>
            </a:extLst>
          </p:cNvPr>
          <p:cNvSpPr txBox="1"/>
          <p:nvPr/>
        </p:nvSpPr>
        <p:spPr>
          <a:xfrm>
            <a:off x="9258835" y="968212"/>
            <a:ext cx="2292350" cy="923330"/>
          </a:xfrm>
          <a:prstGeom prst="borderCallout1">
            <a:avLst>
              <a:gd name="adj1" fmla="val 182967"/>
              <a:gd name="adj2" fmla="val 33554"/>
              <a:gd name="adj3" fmla="val 101581"/>
              <a:gd name="adj4" fmla="val 49343"/>
            </a:avLst>
          </a:prstGeom>
          <a:solidFill>
            <a:schemeClr val="tx2"/>
          </a:solidFill>
          <a:ln w="19050">
            <a:solidFill>
              <a:srgbClr val="FCB814"/>
            </a:solidFill>
          </a:ln>
          <a:effectLst>
            <a:outerShdw blurRad="50800" dist="38100" dir="2700000" algn="tl" rotWithShape="0">
              <a:prstClr val="black">
                <a:alpha val="40000"/>
              </a:prstClr>
            </a:outerShdw>
          </a:effectLst>
        </p:spPr>
        <p:txBody>
          <a:bodyPr wrap="square">
            <a:spAutoFit/>
          </a:bodyPr>
          <a:lstStyle/>
          <a:p>
            <a:pPr algn="ctr"/>
            <a:r>
              <a:rPr lang="en-US" dirty="0"/>
              <a:t>Circular structures that are likely to be cavities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4181C2-4794-750C-948A-08176FDF0BC6}"/>
              </a:ext>
            </a:extLst>
          </p:cNvPr>
          <p:cNvSpPr>
            <a:spLocks noGrp="1"/>
          </p:cNvSpPr>
          <p:nvPr>
            <p:ph type="title"/>
          </p:nvPr>
        </p:nvSpPr>
        <p:spPr/>
        <p:txBody>
          <a:bodyPr/>
          <a:lstStyle/>
          <a:p>
            <a:r>
              <a:rPr lang="en-US" dirty="0">
                <a:cs typeface="Helvetica"/>
              </a:rPr>
              <a:t>CXR – determining severity for treatment duration</a:t>
            </a:r>
            <a:endParaRPr lang="en-AU" dirty="0">
              <a:cs typeface="Helvetica"/>
            </a:endParaRPr>
          </a:p>
        </p:txBody>
      </p:sp>
      <p:pic>
        <p:nvPicPr>
          <p:cNvPr id="4" name="Content Placeholder 3">
            <a:extLst>
              <a:ext uri="{FF2B5EF4-FFF2-40B4-BE49-F238E27FC236}">
                <a16:creationId xmlns:a16="http://schemas.microsoft.com/office/drawing/2014/main" id="{B1587B60-647A-5788-9207-7E3219DAD5F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634640" y="2661058"/>
            <a:ext cx="7110039" cy="3088945"/>
          </a:xfrm>
          <a:prstGeom prst="rect">
            <a:avLst/>
          </a:prstGeom>
          <a:noFill/>
          <a:ln>
            <a:noFill/>
          </a:ln>
        </p:spPr>
      </p:pic>
      <p:sp>
        <p:nvSpPr>
          <p:cNvPr id="2" name="TextBox 1">
            <a:extLst>
              <a:ext uri="{FF2B5EF4-FFF2-40B4-BE49-F238E27FC236}">
                <a16:creationId xmlns:a16="http://schemas.microsoft.com/office/drawing/2014/main" id="{B2B9C8D6-FDDB-D159-D463-0AEBD6A37D19}"/>
              </a:ext>
            </a:extLst>
          </p:cNvPr>
          <p:cNvSpPr txBox="1"/>
          <p:nvPr/>
        </p:nvSpPr>
        <p:spPr>
          <a:xfrm>
            <a:off x="695324" y="6353537"/>
            <a:ext cx="10988675" cy="246221"/>
          </a:xfrm>
          <a:prstGeom prst="rect">
            <a:avLst/>
          </a:prstGeom>
          <a:solidFill>
            <a:schemeClr val="bg2">
              <a:lumMod val="85000"/>
            </a:schemeClr>
          </a:solidFill>
          <a:ln>
            <a:noFill/>
          </a:ln>
          <a:effectLst>
            <a:outerShdw blurRad="50800" dist="38100" dir="2700000" algn="tl" rotWithShape="0">
              <a:prstClr val="black">
                <a:alpha val="40000"/>
              </a:prstClr>
            </a:outerShdw>
          </a:effectLst>
        </p:spPr>
        <p:txBody>
          <a:bodyPr wrap="square" rtlCol="0">
            <a:spAutoFit/>
          </a:bodyPr>
          <a:lstStyle/>
          <a:p>
            <a:r>
              <a:rPr lang="en-ZA" sz="1000" dirty="0"/>
              <a:t>Source: The Union. </a:t>
            </a:r>
            <a:r>
              <a:rPr lang="en-US" sz="1000" dirty="0"/>
              <a:t>Diagnostic CXR atlas for tuberculosis in children. A guide to chest X-ray interpretation. 2</a:t>
            </a:r>
            <a:r>
              <a:rPr lang="en-US" sz="1000" baseline="30000" dirty="0"/>
              <a:t>nd</a:t>
            </a:r>
            <a:r>
              <a:rPr lang="en-US" sz="1000" dirty="0"/>
              <a:t> ed. Paris, France. 2022. 94p. </a:t>
            </a:r>
            <a:endParaRPr lang="en-GB" sz="1000" dirty="0"/>
          </a:p>
        </p:txBody>
      </p:sp>
      <p:sp>
        <p:nvSpPr>
          <p:cNvPr id="6" name="TextBox 5">
            <a:extLst>
              <a:ext uri="{FF2B5EF4-FFF2-40B4-BE49-F238E27FC236}">
                <a16:creationId xmlns:a16="http://schemas.microsoft.com/office/drawing/2014/main" id="{8523CCA2-DD61-A85D-C655-D78AD2BED2F5}"/>
              </a:ext>
            </a:extLst>
          </p:cNvPr>
          <p:cNvSpPr txBox="1"/>
          <p:nvPr/>
        </p:nvSpPr>
        <p:spPr>
          <a:xfrm>
            <a:off x="5632450" y="3105912"/>
            <a:ext cx="914400" cy="914400"/>
          </a:xfrm>
          <a:prstGeom prst="rect">
            <a:avLst/>
          </a:prstGeom>
          <a:noFill/>
        </p:spPr>
        <p:txBody>
          <a:bodyPr wrap="square" rtlCol="0">
            <a:spAutoFit/>
          </a:bodyPr>
          <a:lstStyle/>
          <a:p>
            <a:endParaRPr lang="en-GB" dirty="0"/>
          </a:p>
        </p:txBody>
      </p:sp>
      <p:cxnSp>
        <p:nvCxnSpPr>
          <p:cNvPr id="11" name="Straight Arrow Connector 10">
            <a:extLst>
              <a:ext uri="{FF2B5EF4-FFF2-40B4-BE49-F238E27FC236}">
                <a16:creationId xmlns:a16="http://schemas.microsoft.com/office/drawing/2014/main" id="{BCABEDDC-1CBA-1513-3A3E-AF5A7133B2A1}"/>
              </a:ext>
            </a:extLst>
          </p:cNvPr>
          <p:cNvCxnSpPr>
            <a:cxnSpLocks/>
          </p:cNvCxnSpPr>
          <p:nvPr/>
        </p:nvCxnSpPr>
        <p:spPr>
          <a:xfrm flipH="1" flipV="1">
            <a:off x="7907523" y="3977354"/>
            <a:ext cx="546100" cy="1328535"/>
          </a:xfrm>
          <a:prstGeom prst="straightConnector1">
            <a:avLst/>
          </a:prstGeom>
          <a:ln w="44450">
            <a:solidFill>
              <a:srgbClr val="FCB81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D9F02DC-9587-4B47-EE06-E87DDEE51849}"/>
              </a:ext>
            </a:extLst>
          </p:cNvPr>
          <p:cNvSpPr txBox="1"/>
          <p:nvPr/>
        </p:nvSpPr>
        <p:spPr>
          <a:xfrm>
            <a:off x="7362825" y="4828316"/>
            <a:ext cx="1965325" cy="520730"/>
          </a:xfrm>
          <a:prstGeom prst="rect">
            <a:avLst/>
          </a:prstGeom>
          <a:solidFill>
            <a:schemeClr val="tx2"/>
          </a:solidFill>
          <a:ln w="38100">
            <a:solidFill>
              <a:srgbClr val="FCB814"/>
            </a:solidFill>
          </a:ln>
          <a:effectLst>
            <a:outerShdw blurRad="50800" dist="38100" dir="2700000" algn="tl" rotWithShape="0">
              <a:prstClr val="black">
                <a:alpha val="40000"/>
              </a:prstClr>
            </a:outerShdw>
          </a:effectLst>
        </p:spPr>
        <p:txBody>
          <a:bodyPr wrap="square" anchor="ctr">
            <a:noAutofit/>
          </a:bodyPr>
          <a:lstStyle/>
          <a:p>
            <a:pPr algn="ctr"/>
            <a:r>
              <a:rPr lang="en-US" sz="1600" b="1" dirty="0"/>
              <a:t>Left main bronchus compression </a:t>
            </a:r>
          </a:p>
        </p:txBody>
      </p:sp>
      <p:sp>
        <p:nvSpPr>
          <p:cNvPr id="7" name="TextBox 6">
            <a:extLst>
              <a:ext uri="{FF2B5EF4-FFF2-40B4-BE49-F238E27FC236}">
                <a16:creationId xmlns:a16="http://schemas.microsoft.com/office/drawing/2014/main" id="{3C6AA7DB-5180-BF61-F944-AD404BA79389}"/>
              </a:ext>
            </a:extLst>
          </p:cNvPr>
          <p:cNvSpPr txBox="1"/>
          <p:nvPr/>
        </p:nvSpPr>
        <p:spPr>
          <a:xfrm>
            <a:off x="682623" y="1475897"/>
            <a:ext cx="10988675" cy="1323439"/>
          </a:xfrm>
          <a:prstGeom prst="rect">
            <a:avLst/>
          </a:prstGeom>
          <a:noFill/>
        </p:spPr>
        <p:txBody>
          <a:bodyPr wrap="square" rtlCol="0">
            <a:spAutoFit/>
          </a:bodyPr>
          <a:lstStyle/>
          <a:p>
            <a:pPr marL="177800" indent="-177800">
              <a:buFont typeface="Arial" panose="020B0604020202020204" pitchFamily="34" charset="0"/>
              <a:buChar char="•"/>
            </a:pPr>
            <a:r>
              <a:rPr lang="en-US" sz="2000" dirty="0"/>
              <a:t>CXR abnormalities may also be important in determining severity to inform treatment decisions, as discussed further in Module 3. </a:t>
            </a:r>
          </a:p>
          <a:p>
            <a:pPr marL="355600" lvl="1" indent="-177800">
              <a:buFont typeface="Calibri" panose="020F0502020204030204" pitchFamily="34" charset="0"/>
              <a:buChar char="›"/>
            </a:pPr>
            <a:r>
              <a:rPr lang="en-US" dirty="0"/>
              <a:t>In addition to short regimen for DS TB, it is also relevant for choosing 9 vs 12 months for MDR/RR-TB.</a:t>
            </a:r>
          </a:p>
          <a:p>
            <a:pPr marL="285750" indent="-285750">
              <a:buFont typeface="Arial" panose="020B0604020202020204" pitchFamily="34" charset="0"/>
              <a:buChar char="•"/>
            </a:pPr>
            <a:endParaRPr lang="en-GB" sz="2000" dirty="0"/>
          </a:p>
        </p:txBody>
      </p:sp>
    </p:spTree>
    <p:extLst>
      <p:ext uri="{BB962C8B-B14F-4D97-AF65-F5344CB8AC3E}">
        <p14:creationId xmlns:p14="http://schemas.microsoft.com/office/powerpoint/2010/main" val="3020318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800350" y="1376363"/>
            <a:ext cx="8551862" cy="4500562"/>
          </a:xfrm>
        </p:spPr>
        <p:txBody>
          <a:bodyPr>
            <a:normAutofit fontScale="92500" lnSpcReduction="10000"/>
          </a:bodyPr>
          <a:lstStyle/>
          <a:p>
            <a:pPr>
              <a:spcAft>
                <a:spcPts val="1200"/>
              </a:spcAft>
            </a:pPr>
            <a:endParaRPr lang="en-ZA" sz="400" dirty="0"/>
          </a:p>
          <a:p>
            <a:pPr>
              <a:spcAft>
                <a:spcPts val="1200"/>
              </a:spcAft>
            </a:pPr>
            <a:r>
              <a:rPr lang="en-ZA" sz="2800" dirty="0"/>
              <a:t>Introduction and principles of diagnosis</a:t>
            </a:r>
          </a:p>
          <a:p>
            <a:pPr>
              <a:spcAft>
                <a:spcPts val="1200"/>
              </a:spcAft>
            </a:pPr>
            <a:r>
              <a:rPr lang="en-ZA" sz="2800" dirty="0"/>
              <a:t>Clinical presentation and assessment</a:t>
            </a:r>
          </a:p>
          <a:p>
            <a:pPr>
              <a:spcAft>
                <a:spcPts val="1200"/>
              </a:spcAft>
            </a:pPr>
            <a:r>
              <a:rPr lang="en-ZA" sz="2800" dirty="0"/>
              <a:t>Laboratory investigations</a:t>
            </a:r>
          </a:p>
          <a:p>
            <a:pPr>
              <a:spcAft>
                <a:spcPts val="1200"/>
              </a:spcAft>
            </a:pPr>
            <a:r>
              <a:rPr lang="en-ZA" sz="2800" dirty="0"/>
              <a:t>Chest X-ray</a:t>
            </a:r>
          </a:p>
          <a:p>
            <a:pPr>
              <a:spcAft>
                <a:spcPts val="1200"/>
              </a:spcAft>
            </a:pPr>
            <a:r>
              <a:rPr lang="en-ZA" sz="2800" dirty="0"/>
              <a:t>Treatment decision approaches</a:t>
            </a:r>
          </a:p>
          <a:p>
            <a:pPr>
              <a:spcAft>
                <a:spcPts val="1200"/>
              </a:spcAft>
            </a:pPr>
            <a:r>
              <a:rPr lang="en-ZA" sz="2800" dirty="0"/>
              <a:t>Case study quiz</a:t>
            </a:r>
          </a:p>
          <a:p>
            <a:pPr>
              <a:spcAft>
                <a:spcPts val="1200"/>
              </a:spcAft>
            </a:pPr>
            <a:r>
              <a:rPr lang="en-ZA" sz="2800" dirty="0"/>
              <a:t>Conclusion </a:t>
            </a:r>
          </a:p>
          <a:p>
            <a:pPr>
              <a:spcAft>
                <a:spcPts val="1200"/>
              </a:spcAft>
            </a:pPr>
            <a:r>
              <a:rPr lang="en-ZA" sz="2800" dirty="0"/>
              <a:t>Challenge your knowledge</a:t>
            </a:r>
          </a:p>
          <a:p>
            <a:endParaRPr lang="en-ZA" dirty="0"/>
          </a:p>
        </p:txBody>
      </p:sp>
      <p:sp>
        <p:nvSpPr>
          <p:cNvPr id="2" name="Arrow: Pentagon 1">
            <a:extLst>
              <a:ext uri="{FF2B5EF4-FFF2-40B4-BE49-F238E27FC236}">
                <a16:creationId xmlns:a16="http://schemas.microsoft.com/office/drawing/2014/main" id="{66FFD6D8-76A3-0C05-E88A-AD9E254138B1}"/>
              </a:ext>
            </a:extLst>
          </p:cNvPr>
          <p:cNvSpPr/>
          <p:nvPr/>
        </p:nvSpPr>
        <p:spPr>
          <a:xfrm>
            <a:off x="1360984" y="1300564"/>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9" name="Arrow: Pentagon 8">
            <a:extLst>
              <a:ext uri="{FF2B5EF4-FFF2-40B4-BE49-F238E27FC236}">
                <a16:creationId xmlns:a16="http://schemas.microsoft.com/office/drawing/2014/main" id="{F7ED7B44-6BF6-7562-AE1E-FB0430D7D85F}"/>
              </a:ext>
            </a:extLst>
          </p:cNvPr>
          <p:cNvSpPr/>
          <p:nvPr/>
        </p:nvSpPr>
        <p:spPr>
          <a:xfrm>
            <a:off x="1384656" y="4377349"/>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1204634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9A4E9-8D6D-9D39-5AB6-8FBB8D9277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61FFEA-68E4-CD3B-B706-6499B8E12BFA}"/>
              </a:ext>
            </a:extLst>
          </p:cNvPr>
          <p:cNvSpPr>
            <a:spLocks noGrp="1"/>
          </p:cNvSpPr>
          <p:nvPr>
            <p:ph type="title"/>
          </p:nvPr>
        </p:nvSpPr>
        <p:spPr/>
        <p:txBody>
          <a:bodyPr>
            <a:normAutofit fontScale="90000"/>
          </a:bodyPr>
          <a:lstStyle/>
          <a:p>
            <a:r>
              <a:rPr lang="en-US" dirty="0"/>
              <a:t>Treatment decision </a:t>
            </a:r>
            <a:br>
              <a:rPr lang="en-US" dirty="0"/>
            </a:br>
            <a:r>
              <a:rPr lang="en-US" dirty="0"/>
              <a:t>approaches </a:t>
            </a:r>
            <a:endParaRPr lang="en-ZA" dirty="0"/>
          </a:p>
        </p:txBody>
      </p:sp>
    </p:spTree>
    <p:extLst>
      <p:ext uri="{BB962C8B-B14F-4D97-AF65-F5344CB8AC3E}">
        <p14:creationId xmlns:p14="http://schemas.microsoft.com/office/powerpoint/2010/main" val="133621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lstStyle/>
          <a:p>
            <a:r>
              <a:rPr lang="en-US" altLang="en-AU" dirty="0"/>
              <a:t>Approach to diagnosis and treatment decision</a:t>
            </a:r>
            <a:endParaRPr lang="en-AU" altLang="en-AU" dirty="0"/>
          </a:p>
        </p:txBody>
      </p:sp>
      <p:sp>
        <p:nvSpPr>
          <p:cNvPr id="2" name="Content Placeholder 1">
            <a:extLst>
              <a:ext uri="{FF2B5EF4-FFF2-40B4-BE49-F238E27FC236}">
                <a16:creationId xmlns:a16="http://schemas.microsoft.com/office/drawing/2014/main" id="{B9AFFC8F-29A7-ED48-B4EF-3221DBC46923}"/>
              </a:ext>
            </a:extLst>
          </p:cNvPr>
          <p:cNvSpPr>
            <a:spLocks noGrp="1"/>
          </p:cNvSpPr>
          <p:nvPr>
            <p:ph type="body" sz="quarter" idx="10"/>
          </p:nvPr>
        </p:nvSpPr>
        <p:spPr>
          <a:xfrm>
            <a:off x="695325" y="1814731"/>
            <a:ext cx="10656888" cy="4062193"/>
          </a:xfrm>
        </p:spPr>
        <p:txBody>
          <a:bodyPr>
            <a:normAutofit lnSpcReduction="10000"/>
          </a:bodyPr>
          <a:lstStyle/>
          <a:p>
            <a:pPr marL="0" indent="0">
              <a:buNone/>
              <a:defRPr/>
            </a:pPr>
            <a:r>
              <a:rPr lang="en-US" b="1" dirty="0"/>
              <a:t>Important questions in the assessment include:</a:t>
            </a:r>
          </a:p>
          <a:p>
            <a:pPr>
              <a:defRPr/>
            </a:pPr>
            <a:r>
              <a:rPr lang="en-US" dirty="0"/>
              <a:t>Does the child or adolescent require immediate inpatient care?</a:t>
            </a:r>
          </a:p>
          <a:p>
            <a:pPr>
              <a:defRPr/>
            </a:pPr>
            <a:endParaRPr lang="en-US" dirty="0"/>
          </a:p>
          <a:p>
            <a:pPr>
              <a:defRPr/>
            </a:pPr>
            <a:r>
              <a:rPr lang="en-US" dirty="0"/>
              <a:t>Are the symptoms TB-related and is there a known contact history?</a:t>
            </a:r>
          </a:p>
          <a:p>
            <a:pPr>
              <a:defRPr/>
            </a:pPr>
            <a:endParaRPr lang="en-US" dirty="0"/>
          </a:p>
          <a:p>
            <a:pPr>
              <a:defRPr/>
            </a:pPr>
            <a:r>
              <a:rPr lang="en-US" dirty="0"/>
              <a:t>Is the child at risk for severe TB disease?</a:t>
            </a:r>
          </a:p>
          <a:p>
            <a:pPr>
              <a:defRPr/>
            </a:pPr>
            <a:endParaRPr lang="en-US" dirty="0"/>
          </a:p>
          <a:p>
            <a:pPr>
              <a:defRPr/>
            </a:pPr>
            <a:r>
              <a:rPr lang="en-US" dirty="0"/>
              <a:t>What samples and tests are available for diagnosis?</a:t>
            </a:r>
          </a:p>
          <a:p>
            <a:pPr>
              <a:defRPr/>
            </a:pPr>
            <a:endParaRPr lang="en-US" dirty="0"/>
          </a:p>
          <a:p>
            <a:pPr>
              <a:defRPr/>
            </a:pPr>
            <a:r>
              <a:rPr lang="en-US" dirty="0"/>
              <a:t>What treatment regimen is indicated based on disease site, severity, drug-susceptibility? </a:t>
            </a:r>
          </a:p>
        </p:txBody>
      </p:sp>
      <p:pic>
        <p:nvPicPr>
          <p:cNvPr id="3" name="Picture 2">
            <a:extLst>
              <a:ext uri="{FF2B5EF4-FFF2-40B4-BE49-F238E27FC236}">
                <a16:creationId xmlns:a16="http://schemas.microsoft.com/office/drawing/2014/main" id="{5EDC4E8E-6166-FF43-6B38-FC0F1C3480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54702" y="3535364"/>
            <a:ext cx="731674" cy="990016"/>
          </a:xfrm>
          <a:prstGeom prst="rect">
            <a:avLst/>
          </a:prstGeom>
        </p:spPr>
      </p:pic>
      <p:pic>
        <p:nvPicPr>
          <p:cNvPr id="8" name="Picture 7">
            <a:extLst>
              <a:ext uri="{FF2B5EF4-FFF2-40B4-BE49-F238E27FC236}">
                <a16:creationId xmlns:a16="http://schemas.microsoft.com/office/drawing/2014/main" id="{FDF200AD-CA5A-7BF7-D212-3A50DB69E55B}"/>
              </a:ext>
            </a:extLst>
          </p:cNvPr>
          <p:cNvPicPr>
            <a:picLocks noChangeAspect="1"/>
          </p:cNvPicPr>
          <p:nvPr/>
        </p:nvPicPr>
        <p:blipFill>
          <a:blip r:embed="rId4"/>
          <a:stretch>
            <a:fillRect/>
          </a:stretch>
        </p:blipFill>
        <p:spPr>
          <a:xfrm>
            <a:off x="9854754" y="1304925"/>
            <a:ext cx="1497459" cy="1423024"/>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itle 2">
            <a:extLst>
              <a:ext uri="{FF2B5EF4-FFF2-40B4-BE49-F238E27FC236}">
                <a16:creationId xmlns:a16="http://schemas.microsoft.com/office/drawing/2014/main" id="{0407E2E4-F4C3-5644-B915-018A121E5405}"/>
              </a:ext>
            </a:extLst>
          </p:cNvPr>
          <p:cNvSpPr>
            <a:spLocks noGrp="1"/>
          </p:cNvSpPr>
          <p:nvPr>
            <p:ph type="title"/>
          </p:nvPr>
        </p:nvSpPr>
        <p:spPr/>
        <p:txBody>
          <a:bodyPr>
            <a:normAutofit/>
          </a:bodyPr>
          <a:lstStyle/>
          <a:p>
            <a:r>
              <a:rPr lang="en-US" dirty="0"/>
              <a:t>Indications for referral</a:t>
            </a:r>
            <a:endParaRPr lang="en-AU" altLang="en-AU" dirty="0"/>
          </a:p>
        </p:txBody>
      </p:sp>
      <p:sp>
        <p:nvSpPr>
          <p:cNvPr id="2" name="Content Placeholder 1">
            <a:extLst>
              <a:ext uri="{FF2B5EF4-FFF2-40B4-BE49-F238E27FC236}">
                <a16:creationId xmlns:a16="http://schemas.microsoft.com/office/drawing/2014/main" id="{B9AFFC8F-29A7-ED48-B4EF-3221DBC46923}"/>
              </a:ext>
            </a:extLst>
          </p:cNvPr>
          <p:cNvSpPr>
            <a:spLocks noGrp="1"/>
          </p:cNvSpPr>
          <p:nvPr>
            <p:ph type="body" sz="quarter" idx="10"/>
          </p:nvPr>
        </p:nvSpPr>
        <p:spPr/>
        <p:txBody>
          <a:bodyPr>
            <a:normAutofit lnSpcReduction="10000"/>
          </a:bodyPr>
          <a:lstStyle/>
          <a:p>
            <a:r>
              <a:rPr lang="en-US" b="1" dirty="0"/>
              <a:t>Presence of danger signs requiring urgent medical care</a:t>
            </a:r>
            <a:endParaRPr lang="en-AU" b="1" dirty="0"/>
          </a:p>
          <a:p>
            <a:pPr lvl="1"/>
            <a:r>
              <a:rPr lang="en-US" dirty="0"/>
              <a:t>Signs of severe respiratory distress</a:t>
            </a:r>
            <a:endParaRPr lang="en-AU" dirty="0"/>
          </a:p>
          <a:p>
            <a:pPr lvl="1"/>
            <a:r>
              <a:rPr lang="en-US" dirty="0"/>
              <a:t>Signs of CNS disease</a:t>
            </a:r>
            <a:endParaRPr lang="en-AU" dirty="0"/>
          </a:p>
          <a:p>
            <a:pPr lvl="1"/>
            <a:r>
              <a:rPr lang="en-US" dirty="0"/>
              <a:t>Presumptive meningitis or invasive sepsis</a:t>
            </a:r>
          </a:p>
          <a:p>
            <a:pPr marL="106363" lvl="1" indent="0">
              <a:buNone/>
            </a:pPr>
            <a:endParaRPr lang="en-AU" dirty="0"/>
          </a:p>
          <a:p>
            <a:r>
              <a:rPr lang="en-US" b="1" dirty="0"/>
              <a:t>Diagnostic uncertainty requiring further investigation</a:t>
            </a:r>
            <a:endParaRPr lang="en-AU" b="1" dirty="0"/>
          </a:p>
          <a:p>
            <a:pPr lvl="1"/>
            <a:r>
              <a:rPr lang="en-US" dirty="0"/>
              <a:t>Invasive procedure required for laboratory sample</a:t>
            </a:r>
            <a:endParaRPr lang="en-AU" dirty="0"/>
          </a:p>
          <a:p>
            <a:pPr lvl="1"/>
            <a:r>
              <a:rPr lang="en-US" dirty="0"/>
              <a:t>Presumptive drug-resistant TB</a:t>
            </a:r>
          </a:p>
          <a:p>
            <a:pPr lvl="1">
              <a:buFont typeface="Arial" panose="020B0604020202020204" pitchFamily="34" charset="0"/>
              <a:buChar char="•"/>
            </a:pPr>
            <a:endParaRPr lang="en-US" dirty="0"/>
          </a:p>
          <a:p>
            <a:r>
              <a:rPr lang="en-US" b="1" dirty="0"/>
              <a:t>Management of comorbidities </a:t>
            </a:r>
            <a:endParaRPr lang="en-AU" b="1" dirty="0"/>
          </a:p>
          <a:p>
            <a:pPr lvl="1"/>
            <a:r>
              <a:rPr lang="en-US" dirty="0"/>
              <a:t>Initiation of ART and comprehensive HIV care </a:t>
            </a:r>
            <a:endParaRPr lang="en-AU" dirty="0"/>
          </a:p>
          <a:p>
            <a:pPr lvl="1"/>
            <a:r>
              <a:rPr lang="en-US" dirty="0"/>
              <a:t>Severe malnutrition for nutritional rehabilitation</a:t>
            </a:r>
            <a:endParaRPr lang="en-AU" dirty="0"/>
          </a:p>
          <a:p>
            <a:pPr lvl="1"/>
            <a:r>
              <a:rPr lang="en-US" dirty="0"/>
              <a:t>Other comorbidities such as severe anaemia</a:t>
            </a:r>
          </a:p>
        </p:txBody>
      </p:sp>
    </p:spTree>
    <p:extLst>
      <p:ext uri="{BB962C8B-B14F-4D97-AF65-F5344CB8AC3E}">
        <p14:creationId xmlns:p14="http://schemas.microsoft.com/office/powerpoint/2010/main" val="689142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8B489C-07F6-3D78-0790-CCE562097A02}"/>
              </a:ext>
            </a:extLst>
          </p:cNvPr>
          <p:cNvSpPr>
            <a:spLocks noGrp="1"/>
          </p:cNvSpPr>
          <p:nvPr>
            <p:ph type="title"/>
          </p:nvPr>
        </p:nvSpPr>
        <p:spPr>
          <a:xfrm>
            <a:off x="695325" y="188913"/>
            <a:ext cx="10762384" cy="1116012"/>
          </a:xfrm>
        </p:spPr>
        <p:txBody>
          <a:bodyPr>
            <a:noAutofit/>
          </a:bodyPr>
          <a:lstStyle/>
          <a:p>
            <a:r>
              <a:rPr lang="en-US" sz="3600" dirty="0"/>
              <a:t>Example: management approach for child with presumptive TB</a:t>
            </a:r>
            <a:endParaRPr lang="en-AU" sz="3600" dirty="0"/>
          </a:p>
        </p:txBody>
      </p:sp>
      <p:pic>
        <p:nvPicPr>
          <p:cNvPr id="7" name="Picture 6">
            <a:extLst>
              <a:ext uri="{FF2B5EF4-FFF2-40B4-BE49-F238E27FC236}">
                <a16:creationId xmlns:a16="http://schemas.microsoft.com/office/drawing/2014/main" id="{5931D0AB-00E4-AB38-8B26-0994D3CC9A5D}"/>
              </a:ext>
            </a:extLst>
          </p:cNvPr>
          <p:cNvPicPr>
            <a:picLocks noChangeAspect="1"/>
          </p:cNvPicPr>
          <p:nvPr/>
        </p:nvPicPr>
        <p:blipFill>
          <a:blip r:embed="rId3"/>
          <a:stretch>
            <a:fillRect/>
          </a:stretch>
        </p:blipFill>
        <p:spPr>
          <a:xfrm>
            <a:off x="2359662" y="1434904"/>
            <a:ext cx="3620125" cy="5006416"/>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42161D7-8E78-14AF-7F94-2C5E7A7B0839}"/>
              </a:ext>
            </a:extLst>
          </p:cNvPr>
          <p:cNvPicPr>
            <a:picLocks noChangeAspect="1"/>
          </p:cNvPicPr>
          <p:nvPr/>
        </p:nvPicPr>
        <p:blipFill>
          <a:blip r:embed="rId4"/>
          <a:stretch>
            <a:fillRect/>
          </a:stretch>
        </p:blipFill>
        <p:spPr>
          <a:xfrm>
            <a:off x="6580486" y="1434905"/>
            <a:ext cx="3580007" cy="50064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48075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161D7-8E78-14AF-7F94-2C5E7A7B0839}"/>
              </a:ext>
            </a:extLst>
          </p:cNvPr>
          <p:cNvPicPr>
            <a:picLocks noChangeAspect="1"/>
          </p:cNvPicPr>
          <p:nvPr/>
        </p:nvPicPr>
        <p:blipFill rotWithShape="1">
          <a:blip r:embed="rId3"/>
          <a:srcRect b="48880"/>
          <a:stretch/>
        </p:blipFill>
        <p:spPr>
          <a:xfrm>
            <a:off x="1063727" y="-336952"/>
            <a:ext cx="10064545" cy="7194952"/>
          </a:xfrm>
          <a:prstGeom prst="rect">
            <a:avLst/>
          </a:prstGeom>
          <a:effectLst/>
        </p:spPr>
      </p:pic>
    </p:spTree>
    <p:extLst>
      <p:ext uri="{BB962C8B-B14F-4D97-AF65-F5344CB8AC3E}">
        <p14:creationId xmlns:p14="http://schemas.microsoft.com/office/powerpoint/2010/main" val="1742426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2161D7-8E78-14AF-7F94-2C5E7A7B0839}"/>
              </a:ext>
            </a:extLst>
          </p:cNvPr>
          <p:cNvPicPr>
            <a:picLocks noChangeAspect="1"/>
          </p:cNvPicPr>
          <p:nvPr/>
        </p:nvPicPr>
        <p:blipFill rotWithShape="1">
          <a:blip r:embed="rId3"/>
          <a:srcRect t="50596"/>
          <a:stretch/>
        </p:blipFill>
        <p:spPr>
          <a:xfrm>
            <a:off x="1063727" y="0"/>
            <a:ext cx="10064545" cy="6953424"/>
          </a:xfrm>
          <a:prstGeom prst="rect">
            <a:avLst/>
          </a:prstGeom>
          <a:effectLst/>
        </p:spPr>
      </p:pic>
    </p:spTree>
    <p:extLst>
      <p:ext uri="{BB962C8B-B14F-4D97-AF65-F5344CB8AC3E}">
        <p14:creationId xmlns:p14="http://schemas.microsoft.com/office/powerpoint/2010/main" val="3972416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F098496-2C2E-FDEA-14C3-6453EF3EA406}"/>
              </a:ext>
            </a:extLst>
          </p:cNvPr>
          <p:cNvPicPr>
            <a:picLocks noGrp="1" noChangeAspect="1"/>
          </p:cNvPicPr>
          <p:nvPr>
            <p:ph idx="4294967295"/>
          </p:nvPr>
        </p:nvPicPr>
        <p:blipFill>
          <a:blip r:embed="rId3"/>
          <a:stretch>
            <a:fillRect/>
          </a:stretch>
        </p:blipFill>
        <p:spPr>
          <a:xfrm>
            <a:off x="6608571" y="136307"/>
            <a:ext cx="4743642" cy="5985093"/>
          </a:xfrm>
          <a:effectLst>
            <a:outerShdw blurRad="63500" sx="102000" sy="102000" algn="ctr" rotWithShape="0">
              <a:prstClr val="black">
                <a:alpha val="40000"/>
              </a:prstClr>
            </a:outerShdw>
          </a:effectLst>
        </p:spPr>
      </p:pic>
      <p:sp>
        <p:nvSpPr>
          <p:cNvPr id="3" name="Title 2">
            <a:extLst>
              <a:ext uri="{FF2B5EF4-FFF2-40B4-BE49-F238E27FC236}">
                <a16:creationId xmlns:a16="http://schemas.microsoft.com/office/drawing/2014/main" id="{09DEF4F0-AED3-097E-B7E8-EC0C3EB3478E}"/>
              </a:ext>
            </a:extLst>
          </p:cNvPr>
          <p:cNvSpPr>
            <a:spLocks noGrp="1"/>
          </p:cNvSpPr>
          <p:nvPr>
            <p:ph type="title"/>
          </p:nvPr>
        </p:nvSpPr>
        <p:spPr/>
        <p:txBody>
          <a:bodyPr>
            <a:normAutofit/>
          </a:bodyPr>
          <a:lstStyle/>
          <a:p>
            <a:r>
              <a:rPr lang="en-US" dirty="0"/>
              <a:t>Diagnostic score systems</a:t>
            </a:r>
            <a:endParaRPr lang="en-AU" dirty="0"/>
          </a:p>
        </p:txBody>
      </p:sp>
      <p:sp>
        <p:nvSpPr>
          <p:cNvPr id="2" name="TextBox 1">
            <a:extLst>
              <a:ext uri="{FF2B5EF4-FFF2-40B4-BE49-F238E27FC236}">
                <a16:creationId xmlns:a16="http://schemas.microsoft.com/office/drawing/2014/main" id="{59CF9286-6F3F-52DA-51B6-A4F34BACC8A4}"/>
              </a:ext>
            </a:extLst>
          </p:cNvPr>
          <p:cNvSpPr txBox="1"/>
          <p:nvPr/>
        </p:nvSpPr>
        <p:spPr>
          <a:xfrm>
            <a:off x="570153" y="1304925"/>
            <a:ext cx="5160723" cy="1846659"/>
          </a:xfrm>
          <a:prstGeom prst="rect">
            <a:avLst/>
          </a:prstGeom>
          <a:noFill/>
        </p:spPr>
        <p:txBody>
          <a:bodyPr wrap="square" rtlCol="0">
            <a:spAutoFit/>
          </a:bodyPr>
          <a:lstStyle/>
          <a:p>
            <a:pPr marL="266700" indent="-266700">
              <a:buFont typeface="Arial" panose="020B0604020202020204" pitchFamily="34" charset="0"/>
              <a:buChar char="•"/>
            </a:pPr>
            <a:r>
              <a:rPr lang="en-US" sz="2400" dirty="0"/>
              <a:t>Treatment decision approaches have been developed and evaluated. </a:t>
            </a:r>
          </a:p>
          <a:p>
            <a:pPr marL="266700" indent="-266700">
              <a:buFont typeface="Arial" panose="020B0604020202020204" pitchFamily="34" charset="0"/>
              <a:buChar char="•"/>
            </a:pPr>
            <a:endParaRPr lang="en-US" dirty="0"/>
          </a:p>
          <a:p>
            <a:pPr marL="266700" indent="-266700">
              <a:buFont typeface="Arial" panose="020B0604020202020204" pitchFamily="34" charset="0"/>
              <a:buChar char="•"/>
            </a:pPr>
            <a:r>
              <a:rPr lang="en-US" sz="2400" dirty="0"/>
              <a:t>An example for use with or without CXR. </a:t>
            </a:r>
          </a:p>
        </p:txBody>
      </p:sp>
      <p:sp>
        <p:nvSpPr>
          <p:cNvPr id="7" name="TextBox 6">
            <a:extLst>
              <a:ext uri="{FF2B5EF4-FFF2-40B4-BE49-F238E27FC236}">
                <a16:creationId xmlns:a16="http://schemas.microsoft.com/office/drawing/2014/main" id="{C7A2DA70-4488-C950-69CF-5AB91132C744}"/>
              </a:ext>
            </a:extLst>
          </p:cNvPr>
          <p:cNvSpPr txBox="1"/>
          <p:nvPr/>
        </p:nvSpPr>
        <p:spPr>
          <a:xfrm>
            <a:off x="152400" y="6233894"/>
            <a:ext cx="12039600" cy="400110"/>
          </a:xfrm>
          <a:prstGeom prst="rect">
            <a:avLst/>
          </a:prstGeom>
          <a:solidFill>
            <a:schemeClr val="bg2">
              <a:lumMod val="85000"/>
            </a:schemeClr>
          </a:solidFill>
          <a:effectLst>
            <a:outerShdw blurRad="50800" dist="38100" dir="2700000" algn="tl" rotWithShape="0">
              <a:prstClr val="black">
                <a:alpha val="40000"/>
              </a:prstClr>
            </a:outerShdw>
          </a:effectLst>
        </p:spPr>
        <p:txBody>
          <a:bodyPr wrap="square" rtlCol="0">
            <a:spAutoFit/>
          </a:bodyPr>
          <a:lstStyle/>
          <a:p>
            <a:r>
              <a:rPr lang="en-ZA" sz="1000" dirty="0" err="1"/>
              <a:t>Gunasekera</a:t>
            </a:r>
            <a:r>
              <a:rPr lang="en-ZA" sz="1000" dirty="0"/>
              <a:t> KS, Marcy O, Muñoz J, et al. Development of treatment-decision algorithms for children evaluated for pulmonary tuberculosis: an individual participant data meta-analysis. Lancet Child </a:t>
            </a:r>
            <a:r>
              <a:rPr lang="en-ZA" sz="1000" dirty="0" err="1"/>
              <a:t>Adolesc</a:t>
            </a:r>
            <a:r>
              <a:rPr lang="en-ZA" sz="1000" dirty="0"/>
              <a:t> Health. 2023 May;7(5):336-346. </a:t>
            </a:r>
            <a:r>
              <a:rPr lang="en-ZA" sz="1000" dirty="0" err="1"/>
              <a:t>doi</a:t>
            </a:r>
            <a:r>
              <a:rPr lang="en-ZA" sz="1000" dirty="0"/>
              <a:t>: 10.1016/S2352-4642(23)00004-4. </a:t>
            </a:r>
            <a:r>
              <a:rPr lang="en-ZA" sz="1000" dirty="0" err="1"/>
              <a:t>Epub</a:t>
            </a:r>
            <a:r>
              <a:rPr lang="en-ZA" sz="1000" dirty="0"/>
              <a:t> 2023 Mar 13. PMID: 36924781; PMCID: PMC10127218.</a:t>
            </a:r>
          </a:p>
        </p:txBody>
      </p:sp>
      <p:pic>
        <p:nvPicPr>
          <p:cNvPr id="9" name="Picture 8">
            <a:extLst>
              <a:ext uri="{FF2B5EF4-FFF2-40B4-BE49-F238E27FC236}">
                <a16:creationId xmlns:a16="http://schemas.microsoft.com/office/drawing/2014/main" id="{877229F0-03C2-C6BC-25F2-999768CFF242}"/>
              </a:ext>
            </a:extLst>
          </p:cNvPr>
          <p:cNvPicPr>
            <a:picLocks noChangeAspect="1"/>
          </p:cNvPicPr>
          <p:nvPr/>
        </p:nvPicPr>
        <p:blipFill>
          <a:blip r:embed="rId4"/>
          <a:stretch>
            <a:fillRect/>
          </a:stretch>
        </p:blipFill>
        <p:spPr>
          <a:xfrm>
            <a:off x="4128175" y="3880420"/>
            <a:ext cx="1480905" cy="2089592"/>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E57324B3-4D97-7945-2662-653426C0DEE0}"/>
              </a:ext>
            </a:extLst>
          </p:cNvPr>
          <p:cNvSpPr txBox="1"/>
          <p:nvPr/>
        </p:nvSpPr>
        <p:spPr>
          <a:xfrm>
            <a:off x="570153" y="3298100"/>
            <a:ext cx="3558022" cy="1938992"/>
          </a:xfrm>
          <a:prstGeom prst="rect">
            <a:avLst/>
          </a:prstGeom>
          <a:noFill/>
        </p:spPr>
        <p:txBody>
          <a:bodyPr wrap="square" rtlCol="0">
            <a:spAutoFit/>
          </a:bodyPr>
          <a:lstStyle/>
          <a:p>
            <a:pPr marL="266700" indent="-266700">
              <a:buFont typeface="Arial" panose="020B0604020202020204" pitchFamily="34" charset="0"/>
              <a:buChar char="•"/>
            </a:pPr>
            <a:r>
              <a:rPr lang="en-US" sz="2400" dirty="0"/>
              <a:t>This approach with score system prioritises sensitivity over specificity. </a:t>
            </a:r>
          </a:p>
          <a:p>
            <a:pPr marL="457200" indent="-457200">
              <a:buFont typeface="Arial" panose="020B0604020202020204" pitchFamily="34" charset="0"/>
              <a:buChar char="•"/>
            </a:pPr>
            <a:endParaRPr lang="en-US" sz="2400" dirty="0"/>
          </a:p>
        </p:txBody>
      </p:sp>
      <p:grpSp>
        <p:nvGrpSpPr>
          <p:cNvPr id="8" name="Group 7">
            <a:extLst>
              <a:ext uri="{FF2B5EF4-FFF2-40B4-BE49-F238E27FC236}">
                <a16:creationId xmlns:a16="http://schemas.microsoft.com/office/drawing/2014/main" id="{083360FF-8CF6-D934-6862-F18DD37DB76D}"/>
              </a:ext>
            </a:extLst>
          </p:cNvPr>
          <p:cNvGrpSpPr/>
          <p:nvPr/>
        </p:nvGrpSpPr>
        <p:grpSpPr>
          <a:xfrm>
            <a:off x="10504473" y="4600381"/>
            <a:ext cx="1296000" cy="1296000"/>
            <a:chOff x="10504473" y="4600381"/>
            <a:chExt cx="1296000" cy="1296000"/>
          </a:xfrm>
          <a:effectLst>
            <a:outerShdw blurRad="63500" sx="102000" sy="102000" algn="ctr" rotWithShape="0">
              <a:prstClr val="black">
                <a:alpha val="40000"/>
              </a:prstClr>
            </a:outerShdw>
          </a:effectLst>
        </p:grpSpPr>
        <p:sp>
          <p:nvSpPr>
            <p:cNvPr id="6" name="Oval 5">
              <a:extLst>
                <a:ext uri="{FF2B5EF4-FFF2-40B4-BE49-F238E27FC236}">
                  <a16:creationId xmlns:a16="http://schemas.microsoft.com/office/drawing/2014/main" id="{DA488795-87A0-7B3D-0C50-813EE63AD270}"/>
                </a:ext>
              </a:extLst>
            </p:cNvPr>
            <p:cNvSpPr/>
            <p:nvPr/>
          </p:nvSpPr>
          <p:spPr>
            <a:xfrm>
              <a:off x="10504473" y="4600381"/>
              <a:ext cx="1296000" cy="1296000"/>
            </a:xfrm>
            <a:prstGeom prst="ellipse">
              <a:avLst/>
            </a:prstGeom>
            <a:solidFill>
              <a:srgbClr val="0060A0"/>
            </a:solidFill>
            <a:ln w="28575">
              <a:solidFill>
                <a:srgbClr val="FCB81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1E704324-215E-1DA4-BDD9-CABC4A11E24C}"/>
                </a:ext>
              </a:extLst>
            </p:cNvPr>
            <p:cNvSpPr txBox="1"/>
            <p:nvPr/>
          </p:nvSpPr>
          <p:spPr>
            <a:xfrm>
              <a:off x="10565266" y="4925216"/>
              <a:ext cx="1174414" cy="646331"/>
            </a:xfrm>
            <a:prstGeom prst="rect">
              <a:avLst/>
            </a:prstGeom>
            <a:noFill/>
          </p:spPr>
          <p:txBody>
            <a:bodyPr wrap="square" rtlCol="0">
              <a:spAutoFit/>
            </a:bodyPr>
            <a:lstStyle/>
            <a:p>
              <a:pPr algn="ctr"/>
              <a:r>
                <a:rPr lang="en-ZA" sz="1200" b="1" dirty="0">
                  <a:solidFill>
                    <a:schemeClr val="bg2"/>
                  </a:solidFill>
                </a:rPr>
                <a:t>Limited to use in children </a:t>
              </a:r>
            </a:p>
            <a:p>
              <a:pPr algn="ctr"/>
              <a:r>
                <a:rPr lang="en-ZA" sz="1200" b="1" dirty="0">
                  <a:solidFill>
                    <a:schemeClr val="bg2"/>
                  </a:solidFill>
                </a:rPr>
                <a:t>&lt; 10 years old </a:t>
              </a:r>
              <a:endParaRPr lang="en-GB" sz="1200" b="1" dirty="0">
                <a:solidFill>
                  <a:schemeClr val="bg2"/>
                </a:solidFill>
              </a:endParaRPr>
            </a:p>
          </p:txBody>
        </p:sp>
      </p:grpSp>
    </p:spTree>
    <p:extLst>
      <p:ext uri="{BB962C8B-B14F-4D97-AF65-F5344CB8AC3E}">
        <p14:creationId xmlns:p14="http://schemas.microsoft.com/office/powerpoint/2010/main" val="3411627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8BA3-0694-8397-F5F8-8C4D33F398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1ECB0-A2A0-09A3-A61D-BCEC58A41AC4}"/>
              </a:ext>
            </a:extLst>
          </p:cNvPr>
          <p:cNvSpPr>
            <a:spLocks noGrp="1"/>
          </p:cNvSpPr>
          <p:nvPr>
            <p:ph type="title"/>
          </p:nvPr>
        </p:nvSpPr>
        <p:spPr/>
        <p:txBody>
          <a:bodyPr>
            <a:normAutofit fontScale="90000"/>
          </a:bodyPr>
          <a:lstStyle/>
          <a:p>
            <a:r>
              <a:rPr lang="en-ZA" dirty="0"/>
              <a:t>Discussion – </a:t>
            </a:r>
            <a:br>
              <a:rPr lang="en-ZA" dirty="0"/>
            </a:br>
            <a:r>
              <a:rPr lang="en-ZA" dirty="0"/>
              <a:t>setting specific practices</a:t>
            </a:r>
          </a:p>
        </p:txBody>
      </p:sp>
    </p:spTree>
    <p:extLst>
      <p:ext uri="{BB962C8B-B14F-4D97-AF65-F5344CB8AC3E}">
        <p14:creationId xmlns:p14="http://schemas.microsoft.com/office/powerpoint/2010/main" val="82077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583D-0B76-F94A-599D-261582B18A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52A7D0-9AFF-AE39-489B-E79B324EF9DB}"/>
              </a:ext>
            </a:extLst>
          </p:cNvPr>
          <p:cNvSpPr>
            <a:spLocks noGrp="1"/>
          </p:cNvSpPr>
          <p:nvPr>
            <p:ph type="title"/>
          </p:nvPr>
        </p:nvSpPr>
        <p:spPr/>
        <p:txBody>
          <a:bodyPr>
            <a:normAutofit fontScale="90000"/>
          </a:bodyPr>
          <a:lstStyle/>
          <a:p>
            <a:r>
              <a:rPr lang="en-ZA" dirty="0"/>
              <a:t>Discussion: setting specific practices</a:t>
            </a:r>
          </a:p>
        </p:txBody>
      </p:sp>
      <p:sp>
        <p:nvSpPr>
          <p:cNvPr id="5" name="Text Placeholder 4">
            <a:extLst>
              <a:ext uri="{FF2B5EF4-FFF2-40B4-BE49-F238E27FC236}">
                <a16:creationId xmlns:a16="http://schemas.microsoft.com/office/drawing/2014/main" id="{BE7560D6-28E8-337F-C9D3-1FB340847687}"/>
              </a:ext>
            </a:extLst>
          </p:cNvPr>
          <p:cNvSpPr>
            <a:spLocks noGrp="1"/>
          </p:cNvSpPr>
          <p:nvPr>
            <p:ph type="body" sz="quarter" idx="25"/>
          </p:nvPr>
        </p:nvSpPr>
        <p:spPr/>
        <p:txBody>
          <a:bodyPr/>
          <a:lstStyle/>
          <a:p>
            <a:r>
              <a:rPr lang="en-US" sz="2400" dirty="0"/>
              <a:t>What steps might you take in your practice setting to improve the clinical and bacteriological diagnosis of TB in children?</a:t>
            </a:r>
          </a:p>
        </p:txBody>
      </p:sp>
      <p:sp>
        <p:nvSpPr>
          <p:cNvPr id="13" name="Text Placeholder 12">
            <a:extLst>
              <a:ext uri="{FF2B5EF4-FFF2-40B4-BE49-F238E27FC236}">
                <a16:creationId xmlns:a16="http://schemas.microsoft.com/office/drawing/2014/main" id="{D74217EE-B385-6180-D3E6-59C51989E84D}"/>
              </a:ext>
            </a:extLst>
          </p:cNvPr>
          <p:cNvSpPr>
            <a:spLocks noGrp="1"/>
          </p:cNvSpPr>
          <p:nvPr>
            <p:ph type="body" sz="quarter" idx="26"/>
          </p:nvPr>
        </p:nvSpPr>
        <p:spPr/>
        <p:txBody>
          <a:bodyPr/>
          <a:lstStyle/>
          <a:p>
            <a:r>
              <a:rPr lang="en-ZA" dirty="0"/>
              <a:t>1</a:t>
            </a:r>
          </a:p>
        </p:txBody>
      </p:sp>
      <p:sp>
        <p:nvSpPr>
          <p:cNvPr id="14" name="Text Placeholder 13">
            <a:extLst>
              <a:ext uri="{FF2B5EF4-FFF2-40B4-BE49-F238E27FC236}">
                <a16:creationId xmlns:a16="http://schemas.microsoft.com/office/drawing/2014/main" id="{E520AF3E-D627-7E85-717F-662E9DC283E6}"/>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19782E72-0AAD-7D4F-A5A8-3A9180EAD810}"/>
              </a:ext>
            </a:extLst>
          </p:cNvPr>
          <p:cNvSpPr>
            <a:spLocks noGrp="1"/>
          </p:cNvSpPr>
          <p:nvPr>
            <p:ph type="body" sz="quarter" idx="29"/>
          </p:nvPr>
        </p:nvSpPr>
        <p:spPr/>
        <p:txBody>
          <a:bodyPr/>
          <a:lstStyle/>
          <a:p>
            <a:r>
              <a:rPr lang="en-US" sz="2400" dirty="0"/>
              <a:t>What factors, advantages and disadvantages do you consider in a decision to refer to child with presumptive TB to a higher level of care? </a:t>
            </a:r>
          </a:p>
        </p:txBody>
      </p:sp>
      <p:sp>
        <p:nvSpPr>
          <p:cNvPr id="15" name="Text Placeholder 14">
            <a:extLst>
              <a:ext uri="{FF2B5EF4-FFF2-40B4-BE49-F238E27FC236}">
                <a16:creationId xmlns:a16="http://schemas.microsoft.com/office/drawing/2014/main" id="{E180655A-F57E-7720-6350-E11046605213}"/>
              </a:ext>
            </a:extLst>
          </p:cNvPr>
          <p:cNvSpPr>
            <a:spLocks noGrp="1"/>
          </p:cNvSpPr>
          <p:nvPr>
            <p:ph type="body" sz="quarter" idx="30"/>
          </p:nvPr>
        </p:nvSpPr>
        <p:spPr/>
        <p:txBody>
          <a:bodyPr/>
          <a:lstStyle/>
          <a:p>
            <a:r>
              <a:rPr lang="en-ZA" dirty="0"/>
              <a:t>3</a:t>
            </a:r>
          </a:p>
        </p:txBody>
      </p:sp>
      <p:sp>
        <p:nvSpPr>
          <p:cNvPr id="17" name="Text Placeholder 6">
            <a:extLst>
              <a:ext uri="{FF2B5EF4-FFF2-40B4-BE49-F238E27FC236}">
                <a16:creationId xmlns:a16="http://schemas.microsoft.com/office/drawing/2014/main" id="{B6C1BA6E-97CD-BB48-ACE0-88930F8989F5}"/>
              </a:ext>
            </a:extLst>
          </p:cNvPr>
          <p:cNvSpPr>
            <a:spLocks noGrp="1"/>
          </p:cNvSpPr>
          <p:nvPr>
            <p:ph type="body" sz="quarter" idx="27"/>
          </p:nvPr>
        </p:nvSpPr>
        <p:spPr>
          <a:xfrm>
            <a:off x="1841500" y="3771900"/>
            <a:ext cx="9424988" cy="936625"/>
          </a:xfrm>
        </p:spPr>
        <p:txBody>
          <a:bodyPr/>
          <a:lstStyle/>
          <a:p>
            <a:r>
              <a:rPr lang="en-US" sz="2400" dirty="0"/>
              <a:t>When do you use chest radiography for TB diagnosis, and what are the challenges or limitations?</a:t>
            </a:r>
          </a:p>
        </p:txBody>
      </p:sp>
    </p:spTree>
    <p:extLst>
      <p:ext uri="{BB962C8B-B14F-4D97-AF65-F5344CB8AC3E}">
        <p14:creationId xmlns:p14="http://schemas.microsoft.com/office/powerpoint/2010/main" val="265493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C583D-0B76-F94A-599D-261582B18A7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E7560D6-28E8-337F-C9D3-1FB340847687}"/>
              </a:ext>
            </a:extLst>
          </p:cNvPr>
          <p:cNvSpPr>
            <a:spLocks noGrp="1"/>
          </p:cNvSpPr>
          <p:nvPr>
            <p:ph type="body" sz="quarter" idx="25"/>
          </p:nvPr>
        </p:nvSpPr>
        <p:spPr/>
        <p:txBody>
          <a:bodyPr/>
          <a:lstStyle/>
          <a:p>
            <a:r>
              <a:rPr lang="en-US" sz="2400" dirty="0"/>
              <a:t>What steps might you take in your practice setting to improve the clinical and bacteriological diagnosis of TB in children?</a:t>
            </a:r>
          </a:p>
        </p:txBody>
      </p:sp>
      <p:sp>
        <p:nvSpPr>
          <p:cNvPr id="13" name="Text Placeholder 12">
            <a:extLst>
              <a:ext uri="{FF2B5EF4-FFF2-40B4-BE49-F238E27FC236}">
                <a16:creationId xmlns:a16="http://schemas.microsoft.com/office/drawing/2014/main" id="{D74217EE-B385-6180-D3E6-59C51989E84D}"/>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0732D7D3-D2D7-B33E-8480-F22E4783211B}"/>
              </a:ext>
            </a:extLst>
          </p:cNvPr>
          <p:cNvSpPr>
            <a:spLocks noGrp="1"/>
          </p:cNvSpPr>
          <p:nvPr>
            <p:ph type="body" sz="quarter" idx="27"/>
          </p:nvPr>
        </p:nvSpPr>
        <p:spPr/>
        <p:txBody>
          <a:bodyPr/>
          <a:lstStyle/>
          <a:p>
            <a:r>
              <a:rPr lang="en-US" sz="2400" dirty="0"/>
              <a:t>When do you use chest radiography for TB diagnosis, and what are the challenges or limitations?</a:t>
            </a:r>
          </a:p>
        </p:txBody>
      </p:sp>
      <p:sp>
        <p:nvSpPr>
          <p:cNvPr id="14" name="Text Placeholder 13">
            <a:extLst>
              <a:ext uri="{FF2B5EF4-FFF2-40B4-BE49-F238E27FC236}">
                <a16:creationId xmlns:a16="http://schemas.microsoft.com/office/drawing/2014/main" id="{E520AF3E-D627-7E85-717F-662E9DC283E6}"/>
              </a:ext>
            </a:extLst>
          </p:cNvPr>
          <p:cNvSpPr>
            <a:spLocks noGrp="1"/>
          </p:cNvSpPr>
          <p:nvPr>
            <p:ph type="body" sz="quarter" idx="28"/>
          </p:nvPr>
        </p:nvSpPr>
        <p:spPr/>
        <p:txBody>
          <a:bodyPr/>
          <a:lstStyle/>
          <a:p>
            <a:r>
              <a:rPr lang="en-ZA" dirty="0"/>
              <a:t>2</a:t>
            </a:r>
          </a:p>
        </p:txBody>
      </p:sp>
      <p:sp>
        <p:nvSpPr>
          <p:cNvPr id="9" name="Text Placeholder 8">
            <a:extLst>
              <a:ext uri="{FF2B5EF4-FFF2-40B4-BE49-F238E27FC236}">
                <a16:creationId xmlns:a16="http://schemas.microsoft.com/office/drawing/2014/main" id="{19782E72-0AAD-7D4F-A5A8-3A9180EAD810}"/>
              </a:ext>
            </a:extLst>
          </p:cNvPr>
          <p:cNvSpPr>
            <a:spLocks noGrp="1"/>
          </p:cNvSpPr>
          <p:nvPr>
            <p:ph type="body" sz="quarter" idx="29"/>
          </p:nvPr>
        </p:nvSpPr>
        <p:spPr/>
        <p:txBody>
          <a:bodyPr/>
          <a:lstStyle/>
          <a:p>
            <a:r>
              <a:rPr lang="en-US" sz="2400" dirty="0"/>
              <a:t>What factors, advantages and disadvantages do you consider in a decision to refer to child with presumptive TB to a higher level of care? </a:t>
            </a:r>
          </a:p>
        </p:txBody>
      </p:sp>
      <p:sp>
        <p:nvSpPr>
          <p:cNvPr id="15" name="Text Placeholder 14">
            <a:extLst>
              <a:ext uri="{FF2B5EF4-FFF2-40B4-BE49-F238E27FC236}">
                <a16:creationId xmlns:a16="http://schemas.microsoft.com/office/drawing/2014/main" id="{E180655A-F57E-7720-6350-E11046605213}"/>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1526634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
        <p:nvSpPr>
          <p:cNvPr id="3" name="TextBox 2">
            <a:extLst>
              <a:ext uri="{FF2B5EF4-FFF2-40B4-BE49-F238E27FC236}">
                <a16:creationId xmlns:a16="http://schemas.microsoft.com/office/drawing/2014/main" id="{B6F58284-579D-231B-953E-FFF77F284977}"/>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discussion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Request participants to keep their responses succinct so that the time allows for others to also contribute.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Acknowledge all responses and thank participants for sharing.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DEED70B-8083-8766-6F3B-C1B6F40A7A25}"/>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172355D-6F57-D924-E9A9-B9FA022F71BF}"/>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7ACC19A-576F-2A34-B595-CC7B732769D8}"/>
              </a:ext>
            </a:extLst>
          </p:cNvPr>
          <p:cNvGrpSpPr/>
          <p:nvPr/>
        </p:nvGrpSpPr>
        <p:grpSpPr>
          <a:xfrm>
            <a:off x="-8227332" y="4688653"/>
            <a:ext cx="6697657" cy="3883185"/>
            <a:chOff x="-7905416" y="2230863"/>
            <a:chExt cx="6697657" cy="3883185"/>
          </a:xfrm>
        </p:grpSpPr>
        <p:pic>
          <p:nvPicPr>
            <p:cNvPr id="7" name="Picture 6" descr="A group of people sitting at a table&#10;&#10;Description automatically generated">
              <a:extLst>
                <a:ext uri="{FF2B5EF4-FFF2-40B4-BE49-F238E27FC236}">
                  <a16:creationId xmlns:a16="http://schemas.microsoft.com/office/drawing/2014/main" id="{A2F9E03A-EBD8-DAFA-3636-F3C26FD579D5}"/>
                </a:ext>
              </a:extLst>
            </p:cNvPr>
            <p:cNvPicPr>
              <a:picLocks noChangeAspect="1"/>
            </p:cNvPicPr>
            <p:nvPr/>
          </p:nvPicPr>
          <p:blipFill rotWithShape="1">
            <a:blip r:embed="rId5">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9" name="Straight Connector 8">
              <a:extLst>
                <a:ext uri="{FF2B5EF4-FFF2-40B4-BE49-F238E27FC236}">
                  <a16:creationId xmlns:a16="http://schemas.microsoft.com/office/drawing/2014/main" id="{8CFD9DFF-8A78-2B37-5C87-F1DC9F16FE18}"/>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A7B050-8415-2FA4-86C8-FA00C22F9A68}"/>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2B053C-73B9-0C35-60D7-E3BE6C7070E7}"/>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9F46855-AEFF-D83B-9482-D353CA7C88B1}"/>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01A5DF7-8B1D-9314-AA19-BB45111A1C90}"/>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A379CC-F0A4-DBE3-5398-688CA7ED981D}"/>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2C1E8FF-6068-BF9F-A95F-75D5C088907D}"/>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Discussion instructions_Delilah_2">
            <a:hlinkClick r:id="" action="ppaction://media"/>
            <a:extLst>
              <a:ext uri="{FF2B5EF4-FFF2-40B4-BE49-F238E27FC236}">
                <a16:creationId xmlns:a16="http://schemas.microsoft.com/office/drawing/2014/main" id="{BE3BD94C-CE5B-4E73-9BA9-E1B534F4B7CC}"/>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8096366" y="227754"/>
            <a:ext cx="487363" cy="487363"/>
          </a:xfrm>
          <a:prstGeom prst="rect">
            <a:avLst/>
          </a:prstGeom>
        </p:spPr>
      </p:pic>
    </p:spTree>
    <p:extLst>
      <p:ext uri="{BB962C8B-B14F-4D97-AF65-F5344CB8AC3E}">
        <p14:creationId xmlns:p14="http://schemas.microsoft.com/office/powerpoint/2010/main" val="4270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5710C-E4A3-0033-09E4-B0DFE29BD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91B43B-EF43-F410-347B-B36305BB8CF0}"/>
              </a:ext>
            </a:extLst>
          </p:cNvPr>
          <p:cNvSpPr>
            <a:spLocks noGrp="1"/>
          </p:cNvSpPr>
          <p:nvPr>
            <p:ph type="title"/>
          </p:nvPr>
        </p:nvSpPr>
        <p:spPr>
          <a:xfrm>
            <a:off x="767556" y="1729527"/>
            <a:ext cx="10656888" cy="1699473"/>
          </a:xfrm>
        </p:spPr>
        <p:txBody>
          <a:bodyPr>
            <a:normAutofit fontScale="90000"/>
          </a:bodyPr>
          <a:lstStyle/>
          <a:p>
            <a:r>
              <a:rPr lang="en-ZA" dirty="0"/>
              <a:t>Conclusion</a:t>
            </a:r>
            <a:br>
              <a:rPr lang="en-ZA" dirty="0"/>
            </a:br>
            <a:r>
              <a:rPr lang="en-ZA" dirty="0"/>
              <a:t>Summary of key points</a:t>
            </a:r>
          </a:p>
        </p:txBody>
      </p:sp>
    </p:spTree>
    <p:extLst>
      <p:ext uri="{BB962C8B-B14F-4D97-AF65-F5344CB8AC3E}">
        <p14:creationId xmlns:p14="http://schemas.microsoft.com/office/powerpoint/2010/main" val="34548452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9AE4-1C6D-7708-76A6-3A21BB3AC85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205BE9B-C3E4-CA2A-0538-BFCE6D9D4E54}"/>
              </a:ext>
            </a:extLst>
          </p:cNvPr>
          <p:cNvSpPr>
            <a:spLocks noGrp="1"/>
          </p:cNvSpPr>
          <p:nvPr>
            <p:ph type="title"/>
          </p:nvPr>
        </p:nvSpPr>
        <p:spPr/>
        <p:txBody>
          <a:bodyPr>
            <a:normAutofit fontScale="90000"/>
          </a:bodyPr>
          <a:lstStyle/>
          <a:p>
            <a:br>
              <a:rPr lang="en-ZA" altLang="en-US" dirty="0">
                <a:latin typeface="Helvetica 77 Bold Condensed" pitchFamily="2" charset="0"/>
              </a:rPr>
            </a:br>
            <a:r>
              <a:rPr lang="en-ZA" altLang="en-US" dirty="0">
                <a:latin typeface="Helvetica 77 Bold Condensed" pitchFamily="2" charset="0"/>
              </a:rPr>
              <a:t>Summary of key learning points</a:t>
            </a:r>
            <a:br>
              <a:rPr lang="en-US" altLang="en-US" dirty="0">
                <a:latin typeface="Helvetica 77 Bold Condensed" pitchFamily="2" charset="0"/>
              </a:rPr>
            </a:br>
            <a:endParaRPr lang="en-ZA" dirty="0"/>
          </a:p>
        </p:txBody>
      </p:sp>
      <p:sp>
        <p:nvSpPr>
          <p:cNvPr id="10" name="Text Placeholder 9">
            <a:extLst>
              <a:ext uri="{FF2B5EF4-FFF2-40B4-BE49-F238E27FC236}">
                <a16:creationId xmlns:a16="http://schemas.microsoft.com/office/drawing/2014/main" id="{69A74A93-A2B0-06FD-C31C-C550B22FC3B7}"/>
              </a:ext>
            </a:extLst>
          </p:cNvPr>
          <p:cNvSpPr>
            <a:spLocks noGrp="1"/>
          </p:cNvSpPr>
          <p:nvPr>
            <p:ph type="body" sz="quarter" idx="10"/>
          </p:nvPr>
        </p:nvSpPr>
        <p:spPr>
          <a:xfrm>
            <a:off x="695325" y="1376362"/>
            <a:ext cx="10656888" cy="5145018"/>
          </a:xfrm>
        </p:spPr>
        <p:txBody>
          <a:bodyPr>
            <a:normAutofit/>
          </a:bodyPr>
          <a:lstStyle/>
          <a:p>
            <a:pPr>
              <a:spcAft>
                <a:spcPts val="1200"/>
              </a:spcAft>
            </a:pPr>
            <a:r>
              <a:rPr lang="en-ZA" dirty="0"/>
              <a:t>Diagnosis of TB in children and adolescents is not always difficult.</a:t>
            </a:r>
          </a:p>
          <a:p>
            <a:pPr>
              <a:spcAft>
                <a:spcPts val="1200"/>
              </a:spcAft>
            </a:pPr>
            <a:r>
              <a:rPr lang="en-ZA" dirty="0"/>
              <a:t>Bacteriological confirmation should always be sought but clinical diagnosis with support of imaging is commonly required.</a:t>
            </a:r>
          </a:p>
          <a:p>
            <a:pPr>
              <a:spcAft>
                <a:spcPts val="1200"/>
              </a:spcAft>
            </a:pPr>
            <a:r>
              <a:rPr lang="en-ZA" dirty="0"/>
              <a:t>Approach depends on age, site of disease, severity and comorbidities.</a:t>
            </a:r>
          </a:p>
          <a:p>
            <a:pPr>
              <a:spcAft>
                <a:spcPts val="1200"/>
              </a:spcAft>
            </a:pPr>
            <a:r>
              <a:rPr lang="en-ZA" dirty="0"/>
              <a:t>The approach to diagnosis of drug-resistant TB is similar to that for drug-susceptible TB with particular attention to determining recent exposure.</a:t>
            </a:r>
          </a:p>
          <a:p>
            <a:pPr>
              <a:spcAft>
                <a:spcPts val="1200"/>
              </a:spcAft>
            </a:pPr>
            <a:r>
              <a:rPr lang="en-ZA" dirty="0"/>
              <a:t>Useful to have diagnostic algorithm or treatment decision approach to support the healthcare worker.</a:t>
            </a:r>
          </a:p>
          <a:p>
            <a:pPr>
              <a:spcAft>
                <a:spcPts val="1200"/>
              </a:spcAft>
            </a:pPr>
            <a:r>
              <a:rPr lang="en-ZA" dirty="0"/>
              <a:t>Most TB can be diagnosed at all levels of care but there are clinical indications or diagnostic considerations that may require referral.</a:t>
            </a:r>
          </a:p>
        </p:txBody>
      </p:sp>
    </p:spTree>
    <p:extLst>
      <p:ext uri="{BB962C8B-B14F-4D97-AF65-F5344CB8AC3E}">
        <p14:creationId xmlns:p14="http://schemas.microsoft.com/office/powerpoint/2010/main" val="3894917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AE386-979C-0E6B-BFBB-1C4DB7B5A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EBC631-57B5-D047-86B2-A6888BB6C2A9}"/>
              </a:ext>
            </a:extLst>
          </p:cNvPr>
          <p:cNvSpPr>
            <a:spLocks noGrp="1"/>
          </p:cNvSpPr>
          <p:nvPr>
            <p:ph type="title"/>
          </p:nvPr>
        </p:nvSpPr>
        <p:spPr>
          <a:xfrm>
            <a:off x="695325" y="312440"/>
            <a:ext cx="9397581" cy="1116012"/>
          </a:xfrm>
        </p:spPr>
        <p:txBody>
          <a:bodyPr/>
          <a:lstStyle/>
          <a:p>
            <a:r>
              <a:rPr lang="en-US" altLang="en-US" dirty="0">
                <a:latin typeface="Helvetica 77 Bold Condensed" pitchFamily="2" charset="0"/>
              </a:rPr>
              <a:t>References </a:t>
            </a:r>
            <a:endParaRPr lang="en-ZA" dirty="0"/>
          </a:p>
        </p:txBody>
      </p:sp>
      <p:sp>
        <p:nvSpPr>
          <p:cNvPr id="3" name="TextBox 2">
            <a:extLst>
              <a:ext uri="{FF2B5EF4-FFF2-40B4-BE49-F238E27FC236}">
                <a16:creationId xmlns:a16="http://schemas.microsoft.com/office/drawing/2014/main" id="{F7B20133-1E86-8A6D-A746-D322003BC4AD}"/>
              </a:ext>
            </a:extLst>
          </p:cNvPr>
          <p:cNvSpPr txBox="1"/>
          <p:nvPr/>
        </p:nvSpPr>
        <p:spPr>
          <a:xfrm>
            <a:off x="695325" y="1643896"/>
            <a:ext cx="10656888" cy="3816429"/>
          </a:xfrm>
          <a:prstGeom prst="rect">
            <a:avLst/>
          </a:prstGeom>
          <a:noFill/>
        </p:spPr>
        <p:txBody>
          <a:bodyPr wrap="square" rtlCol="0">
            <a:spAutoFit/>
          </a:bodyPr>
          <a:lstStyle/>
          <a:p>
            <a:pPr marL="342900" indent="-342900">
              <a:spcAft>
                <a:spcPts val="1200"/>
              </a:spcAft>
              <a:buFont typeface="+mj-lt"/>
              <a:buAutoNum type="arabicPeriod"/>
            </a:pPr>
            <a:r>
              <a:rPr lang="en-AU" sz="1400" dirty="0">
                <a:hlinkClick r:id="rId3">
                  <a:extLst>
                    <a:ext uri="{A12FA001-AC4F-418D-AE19-62706E023703}">
                      <ahyp:hlinkClr xmlns:ahyp="http://schemas.microsoft.com/office/drawing/2018/hyperlinkcolor" val="tx"/>
                    </a:ext>
                  </a:extLst>
                </a:hlinkClick>
              </a:rPr>
              <a:t>Clinical standards for drug-susceptible TB in children and adolescents.</a:t>
            </a:r>
            <a:r>
              <a:rPr lang="en-AU" sz="1400" dirty="0"/>
              <a:t> Chiang SS, Graham SM, Schaaf HS, et al. Int J </a:t>
            </a:r>
            <a:r>
              <a:rPr lang="en-AU" sz="1400" dirty="0" err="1"/>
              <a:t>Tuberc</a:t>
            </a:r>
            <a:r>
              <a:rPr lang="en-AU" sz="1400" dirty="0"/>
              <a:t> Lung Dis 2023; 27: 584-598</a:t>
            </a:r>
          </a:p>
          <a:p>
            <a:pPr marL="342900" indent="-342900">
              <a:spcAft>
                <a:spcPts val="1200"/>
              </a:spcAft>
              <a:buFont typeface="+mj-lt"/>
              <a:buAutoNum type="arabicPeriod"/>
            </a:pPr>
            <a:r>
              <a:rPr lang="en-AU" sz="1400" dirty="0"/>
              <a:t>WHO operational handbook on tuberculosis. Module 5: Management of tuberculosis in children and adolescents. Geneva, Switzerland: World Health Organization 2022.</a:t>
            </a:r>
          </a:p>
          <a:p>
            <a:pPr marL="342900" indent="-342900">
              <a:spcAft>
                <a:spcPts val="1200"/>
              </a:spcAft>
              <a:buFont typeface="+mj-lt"/>
              <a:buAutoNum type="arabicPeriod"/>
            </a:pPr>
            <a:r>
              <a:rPr lang="en-AU" sz="1400" dirty="0"/>
              <a:t>Diagnosis and management of tuberculosis in children and adolescents. A desk guide for primary health care workers. Fourth edition 2023. The Union, Paris, France, 2023.</a:t>
            </a:r>
          </a:p>
          <a:p>
            <a:pPr marL="342900" indent="-342900">
              <a:spcAft>
                <a:spcPts val="1200"/>
              </a:spcAft>
              <a:buFont typeface="+mj-lt"/>
              <a:buAutoNum type="arabicPeriod"/>
            </a:pPr>
            <a:r>
              <a:rPr lang="en-AU" sz="1400" dirty="0"/>
              <a:t>Diagnostic CXR atlas for tuberculosis in children. A guide to chest X-ray interpretation. The Union, France, 2022. </a:t>
            </a:r>
          </a:p>
          <a:p>
            <a:pPr marL="342900" indent="-342900">
              <a:spcAft>
                <a:spcPts val="1200"/>
              </a:spcAft>
              <a:buFont typeface="+mj-lt"/>
              <a:buAutoNum type="arabicPeriod"/>
            </a:pPr>
            <a:r>
              <a:rPr lang="en-AU" sz="1400" dirty="0">
                <a:hlinkClick r:id="rId4">
                  <a:extLst>
                    <a:ext uri="{A12FA001-AC4F-418D-AE19-62706E023703}">
                      <ahyp:hlinkClr xmlns:ahyp="http://schemas.microsoft.com/office/drawing/2018/hyperlinkcolor" val="tx"/>
                    </a:ext>
                  </a:extLst>
                </a:hlinkClick>
              </a:rPr>
              <a:t>Xpert MTB/RIF Ultra assay for tuberculosis disease and rifampicin resistance in children.</a:t>
            </a:r>
            <a:r>
              <a:rPr lang="en-AU" sz="1400" dirty="0"/>
              <a:t> Kay AW, et al. Cochrane Database Syst Rev 2022;9:CD013359</a:t>
            </a:r>
          </a:p>
          <a:p>
            <a:pPr marL="342900" indent="-342900">
              <a:spcAft>
                <a:spcPts val="1200"/>
              </a:spcAft>
              <a:buFont typeface="+mj-lt"/>
              <a:buAutoNum type="arabicPeriod"/>
            </a:pPr>
            <a:r>
              <a:rPr lang="en-ZA" sz="1400" dirty="0" err="1"/>
              <a:t>Gunasekera</a:t>
            </a:r>
            <a:r>
              <a:rPr lang="en-ZA" sz="1400" dirty="0"/>
              <a:t> KS, Marcy O, Muñoz J, et al. Development of treatment-decision algorithms for children evaluated for pulmonary tuberculosis: an individual participant data meta-analysis. Lancet Child </a:t>
            </a:r>
            <a:r>
              <a:rPr lang="en-ZA" sz="1400" dirty="0" err="1"/>
              <a:t>Adolesc</a:t>
            </a:r>
            <a:r>
              <a:rPr lang="en-ZA" sz="1400" dirty="0"/>
              <a:t> Health. 2023 May;7(5):336-346. </a:t>
            </a:r>
            <a:r>
              <a:rPr lang="en-ZA" sz="1400" dirty="0" err="1"/>
              <a:t>doi</a:t>
            </a:r>
            <a:r>
              <a:rPr lang="en-ZA" sz="1400" dirty="0"/>
              <a:t>: 10.1016/S2352-4642(23)00004-4. </a:t>
            </a:r>
            <a:r>
              <a:rPr lang="en-ZA" sz="1400" dirty="0" err="1"/>
              <a:t>Epub</a:t>
            </a:r>
            <a:r>
              <a:rPr lang="en-ZA" sz="1400" dirty="0"/>
              <a:t> 2023 Mar 13. PMID: 36924781; PMCID: PMC10127218.</a:t>
            </a:r>
          </a:p>
          <a:p>
            <a:pPr marL="342900" indent="-342900">
              <a:spcAft>
                <a:spcPts val="1200"/>
              </a:spcAft>
              <a:buFont typeface="+mj-lt"/>
              <a:buAutoNum type="arabicPeriod"/>
            </a:pPr>
            <a:endParaRPr lang="en-AU" sz="1400" dirty="0"/>
          </a:p>
        </p:txBody>
      </p:sp>
    </p:spTree>
    <p:extLst>
      <p:ext uri="{BB962C8B-B14F-4D97-AF65-F5344CB8AC3E}">
        <p14:creationId xmlns:p14="http://schemas.microsoft.com/office/powerpoint/2010/main" val="759322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10DCF-EAE1-222A-CC22-2D8C5585A6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CC48B-650E-1E37-D868-AA83C726876B}"/>
              </a:ext>
            </a:extLst>
          </p:cNvPr>
          <p:cNvSpPr>
            <a:spLocks noGrp="1"/>
          </p:cNvSpPr>
          <p:nvPr>
            <p:ph type="title"/>
          </p:nvPr>
        </p:nvSpPr>
        <p:spPr/>
        <p:txBody>
          <a:bodyPr>
            <a:normAutofit/>
          </a:bodyPr>
          <a:lstStyle/>
          <a:p>
            <a:r>
              <a:rPr lang="en-ZA" dirty="0"/>
              <a:t>Challenge your knowledge</a:t>
            </a:r>
          </a:p>
        </p:txBody>
      </p:sp>
    </p:spTree>
    <p:extLst>
      <p:ext uri="{BB962C8B-B14F-4D97-AF65-F5344CB8AC3E}">
        <p14:creationId xmlns:p14="http://schemas.microsoft.com/office/powerpoint/2010/main" val="757670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729A1-791B-809A-29AA-C2EB1B5DF00E}"/>
              </a:ext>
            </a:extLst>
          </p:cNvPr>
          <p:cNvSpPr>
            <a:spLocks noGrp="1"/>
          </p:cNvSpPr>
          <p:nvPr>
            <p:ph type="title"/>
          </p:nvPr>
        </p:nvSpPr>
        <p:spPr/>
        <p:txBody>
          <a:bodyPr/>
          <a:lstStyle/>
          <a:p>
            <a:r>
              <a:rPr lang="en-ZA" dirty="0"/>
              <a:t>Quiz question 1</a:t>
            </a:r>
            <a:endParaRPr lang="en-GB" dirty="0"/>
          </a:p>
        </p:txBody>
      </p:sp>
      <p:sp>
        <p:nvSpPr>
          <p:cNvPr id="4" name="Text Placeholder 3">
            <a:extLst>
              <a:ext uri="{FF2B5EF4-FFF2-40B4-BE49-F238E27FC236}">
                <a16:creationId xmlns:a16="http://schemas.microsoft.com/office/drawing/2014/main" id="{E0904A56-0524-407A-3515-83F10505CB74}"/>
              </a:ext>
            </a:extLst>
          </p:cNvPr>
          <p:cNvSpPr>
            <a:spLocks noGrp="1"/>
          </p:cNvSpPr>
          <p:nvPr>
            <p:ph type="body" sz="quarter" idx="12"/>
          </p:nvPr>
        </p:nvSpPr>
        <p:spPr/>
        <p:txBody>
          <a:bodyPr/>
          <a:lstStyle/>
          <a:p>
            <a:pPr marL="0" indent="0">
              <a:lnSpc>
                <a:spcPct val="90000"/>
              </a:lnSpc>
              <a:spcAft>
                <a:spcPts val="1800"/>
              </a:spcAft>
              <a:buNone/>
            </a:pPr>
            <a:r>
              <a:rPr lang="en-US" b="1" dirty="0"/>
              <a:t>Regarding the screening and diagnosis of TB in children and adolescents, which of the following statements is FALSE? </a:t>
            </a:r>
          </a:p>
          <a:p>
            <a:pPr marL="514350" indent="-514350">
              <a:lnSpc>
                <a:spcPct val="90000"/>
              </a:lnSpc>
              <a:spcAft>
                <a:spcPts val="1200"/>
              </a:spcAft>
              <a:buFont typeface="+mj-lt"/>
              <a:buAutoNum type="alphaLcParenR"/>
            </a:pPr>
            <a:r>
              <a:rPr lang="en-US" sz="2400" dirty="0"/>
              <a:t>Screening for TB should be routinely included in the evaluation of sick children and adolescents. </a:t>
            </a:r>
          </a:p>
          <a:p>
            <a:pPr marL="514350" indent="-514350">
              <a:lnSpc>
                <a:spcPct val="90000"/>
              </a:lnSpc>
              <a:spcAft>
                <a:spcPts val="1200"/>
              </a:spcAft>
              <a:buFont typeface="+mj-lt"/>
              <a:buAutoNum type="alphaLcParenR"/>
            </a:pPr>
            <a:r>
              <a:rPr lang="en-US" sz="2400" dirty="0"/>
              <a:t>In both children and adolescents, recent contact with a patient diagnosed with TB should trigger an evaluation for TB. </a:t>
            </a:r>
          </a:p>
          <a:p>
            <a:pPr marL="514350" indent="-514350">
              <a:lnSpc>
                <a:spcPct val="90000"/>
              </a:lnSpc>
              <a:spcAft>
                <a:spcPts val="1200"/>
              </a:spcAft>
              <a:buFont typeface="+mj-lt"/>
              <a:buAutoNum type="alphaLcParenR"/>
            </a:pPr>
            <a:r>
              <a:rPr lang="en-US" sz="2400" dirty="0"/>
              <a:t>Both children and adolescents with pulmonary TB have similar presentations on chest x-ray. </a:t>
            </a:r>
          </a:p>
          <a:p>
            <a:pPr marL="514350" indent="-514350">
              <a:lnSpc>
                <a:spcPct val="90000"/>
              </a:lnSpc>
              <a:spcAft>
                <a:spcPts val="1200"/>
              </a:spcAft>
              <a:buFont typeface="+mj-lt"/>
              <a:buAutoNum type="alphaLcParenR"/>
            </a:pPr>
            <a:r>
              <a:rPr lang="en-US" sz="2400" dirty="0"/>
              <a:t>Children often have paucibacillary disease and a clinical diagnosis is often required. </a:t>
            </a:r>
            <a:endParaRPr lang="en-GB" sz="2400" dirty="0"/>
          </a:p>
        </p:txBody>
      </p:sp>
    </p:spTree>
    <p:extLst>
      <p:ext uri="{BB962C8B-B14F-4D97-AF65-F5344CB8AC3E}">
        <p14:creationId xmlns:p14="http://schemas.microsoft.com/office/powerpoint/2010/main" val="26936745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2729A1-791B-809A-29AA-C2EB1B5DF00E}"/>
              </a:ext>
            </a:extLst>
          </p:cNvPr>
          <p:cNvSpPr>
            <a:spLocks noGrp="1"/>
          </p:cNvSpPr>
          <p:nvPr>
            <p:ph type="title"/>
          </p:nvPr>
        </p:nvSpPr>
        <p:spPr/>
        <p:txBody>
          <a:bodyPr/>
          <a:lstStyle/>
          <a:p>
            <a:r>
              <a:rPr lang="en-ZA" dirty="0"/>
              <a:t>Quiz question 1 - answer</a:t>
            </a:r>
            <a:endParaRPr lang="en-GB" dirty="0"/>
          </a:p>
        </p:txBody>
      </p:sp>
      <p:sp>
        <p:nvSpPr>
          <p:cNvPr id="4" name="Text Placeholder 3">
            <a:extLst>
              <a:ext uri="{FF2B5EF4-FFF2-40B4-BE49-F238E27FC236}">
                <a16:creationId xmlns:a16="http://schemas.microsoft.com/office/drawing/2014/main" id="{E0904A56-0524-407A-3515-83F10505CB74}"/>
              </a:ext>
            </a:extLst>
          </p:cNvPr>
          <p:cNvSpPr>
            <a:spLocks noGrp="1"/>
          </p:cNvSpPr>
          <p:nvPr>
            <p:ph type="body" sz="quarter" idx="12"/>
          </p:nvPr>
        </p:nvSpPr>
        <p:spPr/>
        <p:txBody>
          <a:bodyPr>
            <a:normAutofit/>
          </a:bodyPr>
          <a:lstStyle/>
          <a:p>
            <a:pPr marL="0" indent="0">
              <a:lnSpc>
                <a:spcPct val="90000"/>
              </a:lnSpc>
              <a:spcAft>
                <a:spcPts val="1800"/>
              </a:spcAft>
              <a:buNone/>
            </a:pPr>
            <a:r>
              <a:rPr lang="en-US" b="1" dirty="0"/>
              <a:t>Regarding the screening and diagnosis of TB in children and adolescents, which of the following statements is FALSE? </a:t>
            </a:r>
          </a:p>
          <a:p>
            <a:pPr marL="514350" indent="-514350">
              <a:lnSpc>
                <a:spcPct val="90000"/>
              </a:lnSpc>
              <a:spcAft>
                <a:spcPts val="1200"/>
              </a:spcAft>
              <a:buFont typeface="+mj-lt"/>
              <a:buAutoNum type="alphaLcParenR"/>
            </a:pPr>
            <a:r>
              <a:rPr lang="en-US" sz="2400" dirty="0"/>
              <a:t>Screening for TB should be routinely included in the evaluation of sick children and adolescents. </a:t>
            </a:r>
          </a:p>
          <a:p>
            <a:pPr marL="514350" indent="-514350">
              <a:lnSpc>
                <a:spcPct val="90000"/>
              </a:lnSpc>
              <a:spcAft>
                <a:spcPts val="1200"/>
              </a:spcAft>
              <a:buFont typeface="+mj-lt"/>
              <a:buAutoNum type="alphaLcParenR"/>
            </a:pPr>
            <a:r>
              <a:rPr lang="en-US" sz="2400" dirty="0"/>
              <a:t>In both children and adolescents, recent contact with a patient diagnosed with TB should trigger an evaluation for TB. </a:t>
            </a:r>
          </a:p>
          <a:p>
            <a:pPr marL="514350" indent="-514350">
              <a:lnSpc>
                <a:spcPct val="90000"/>
              </a:lnSpc>
              <a:spcAft>
                <a:spcPts val="1200"/>
              </a:spcAft>
              <a:buFont typeface="+mj-lt"/>
              <a:buAutoNum type="alphaLcParenR"/>
            </a:pPr>
            <a:r>
              <a:rPr lang="en-US" sz="2400" dirty="0">
                <a:highlight>
                  <a:srgbClr val="FCB814"/>
                </a:highlight>
              </a:rPr>
              <a:t>Both children and adolescents with pulmonary TB have similar presentations on chest x-ray. </a:t>
            </a:r>
          </a:p>
          <a:p>
            <a:pPr marL="514350" indent="-514350">
              <a:lnSpc>
                <a:spcPct val="90000"/>
              </a:lnSpc>
              <a:spcAft>
                <a:spcPts val="1200"/>
              </a:spcAft>
              <a:buFont typeface="+mj-lt"/>
              <a:buAutoNum type="alphaLcParenR"/>
            </a:pPr>
            <a:r>
              <a:rPr lang="en-US" sz="2400" dirty="0"/>
              <a:t>Children often have paucibacillary disease and a clinical diagnosis is often required. </a:t>
            </a:r>
            <a:endParaRPr lang="en-GB" sz="2400" dirty="0"/>
          </a:p>
        </p:txBody>
      </p:sp>
    </p:spTree>
    <p:extLst>
      <p:ext uri="{BB962C8B-B14F-4D97-AF65-F5344CB8AC3E}">
        <p14:creationId xmlns:p14="http://schemas.microsoft.com/office/powerpoint/2010/main" val="3180179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7C1DA6-4C53-07AE-7611-6F65C294FFFE}"/>
              </a:ext>
            </a:extLst>
          </p:cNvPr>
          <p:cNvSpPr>
            <a:spLocks noGrp="1"/>
          </p:cNvSpPr>
          <p:nvPr>
            <p:ph type="title"/>
          </p:nvPr>
        </p:nvSpPr>
        <p:spPr/>
        <p:txBody>
          <a:bodyPr/>
          <a:lstStyle/>
          <a:p>
            <a:r>
              <a:rPr lang="en-ZA" dirty="0"/>
              <a:t>Quiz question 2</a:t>
            </a:r>
            <a:endParaRPr lang="en-GB" dirty="0"/>
          </a:p>
        </p:txBody>
      </p:sp>
      <p:sp>
        <p:nvSpPr>
          <p:cNvPr id="4" name="Text Placeholder 3">
            <a:extLst>
              <a:ext uri="{FF2B5EF4-FFF2-40B4-BE49-F238E27FC236}">
                <a16:creationId xmlns:a16="http://schemas.microsoft.com/office/drawing/2014/main" id="{F62C9252-C23E-4972-E2F0-C4F77CF89171}"/>
              </a:ext>
            </a:extLst>
          </p:cNvPr>
          <p:cNvSpPr>
            <a:spLocks noGrp="1"/>
          </p:cNvSpPr>
          <p:nvPr>
            <p:ph type="body" sz="quarter" idx="12"/>
          </p:nvPr>
        </p:nvSpPr>
        <p:spPr/>
        <p:txBody>
          <a:bodyPr/>
          <a:lstStyle/>
          <a:p>
            <a:pPr marL="0" indent="0">
              <a:lnSpc>
                <a:spcPct val="90000"/>
              </a:lnSpc>
              <a:spcAft>
                <a:spcPts val="1800"/>
              </a:spcAft>
              <a:buNone/>
            </a:pPr>
            <a:r>
              <a:rPr lang="en-US" sz="2400" b="1" dirty="0"/>
              <a:t>Regarding the diagnosis of TB in children and adolescents, which of the following statements is FALSE?</a:t>
            </a:r>
          </a:p>
          <a:p>
            <a:pPr marL="514350" indent="-514350">
              <a:lnSpc>
                <a:spcPct val="90000"/>
              </a:lnSpc>
              <a:spcAft>
                <a:spcPts val="1200"/>
              </a:spcAft>
              <a:buFont typeface="+mj-lt"/>
              <a:buAutoNum type="alphaLcParenR"/>
            </a:pPr>
            <a:r>
              <a:rPr lang="en-US" sz="2400" dirty="0"/>
              <a:t>Bacteriological confirmation should be sought whenever possible. However, a negative test does not rule out TB. </a:t>
            </a:r>
          </a:p>
          <a:p>
            <a:pPr marL="514350" indent="-514350">
              <a:lnSpc>
                <a:spcPct val="90000"/>
              </a:lnSpc>
              <a:spcAft>
                <a:spcPts val="1200"/>
              </a:spcAft>
              <a:buFont typeface="+mj-lt"/>
              <a:buAutoNum type="alphaLcParenR"/>
            </a:pPr>
            <a:r>
              <a:rPr lang="en-US" sz="2400" dirty="0"/>
              <a:t>Alternative sample specimen e.g., stool, urine or lymph node aspirates can be used for Xpert testing if sputum is not available. </a:t>
            </a:r>
          </a:p>
          <a:p>
            <a:pPr marL="514350" indent="-514350">
              <a:lnSpc>
                <a:spcPct val="90000"/>
              </a:lnSpc>
              <a:spcAft>
                <a:spcPts val="1200"/>
              </a:spcAft>
              <a:buFont typeface="+mj-lt"/>
              <a:buAutoNum type="alphaLcParenR"/>
            </a:pPr>
            <a:r>
              <a:rPr lang="en-US" sz="2400" dirty="0"/>
              <a:t>Urine LAM is an alternative test that can be used to detect TB in all sick children and adolescents. </a:t>
            </a:r>
          </a:p>
          <a:p>
            <a:pPr marL="514350" indent="-514350">
              <a:lnSpc>
                <a:spcPct val="90000"/>
              </a:lnSpc>
              <a:spcAft>
                <a:spcPts val="1200"/>
              </a:spcAft>
              <a:buFont typeface="+mj-lt"/>
              <a:buAutoNum type="alphaLcParenR"/>
            </a:pPr>
            <a:r>
              <a:rPr lang="en-US" sz="2400" dirty="0"/>
              <a:t>Other diagnostic tests e.g., HIV test, TB skin test, IGRA and ultrasound scans can be used to support the diagnosis of TB in children. </a:t>
            </a:r>
            <a:endParaRPr lang="en-GB" sz="2400" dirty="0"/>
          </a:p>
        </p:txBody>
      </p:sp>
    </p:spTree>
    <p:extLst>
      <p:ext uri="{BB962C8B-B14F-4D97-AF65-F5344CB8AC3E}">
        <p14:creationId xmlns:p14="http://schemas.microsoft.com/office/powerpoint/2010/main" val="1578510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7C1DA6-4C53-07AE-7611-6F65C294FFFE}"/>
              </a:ext>
            </a:extLst>
          </p:cNvPr>
          <p:cNvSpPr>
            <a:spLocks noGrp="1"/>
          </p:cNvSpPr>
          <p:nvPr>
            <p:ph type="title"/>
          </p:nvPr>
        </p:nvSpPr>
        <p:spPr/>
        <p:txBody>
          <a:bodyPr/>
          <a:lstStyle/>
          <a:p>
            <a:r>
              <a:rPr lang="en-ZA" dirty="0"/>
              <a:t>Quiz question 2 – answer</a:t>
            </a:r>
            <a:endParaRPr lang="en-GB" dirty="0"/>
          </a:p>
        </p:txBody>
      </p:sp>
      <p:sp>
        <p:nvSpPr>
          <p:cNvPr id="4" name="Text Placeholder 3">
            <a:extLst>
              <a:ext uri="{FF2B5EF4-FFF2-40B4-BE49-F238E27FC236}">
                <a16:creationId xmlns:a16="http://schemas.microsoft.com/office/drawing/2014/main" id="{F62C9252-C23E-4972-E2F0-C4F77CF89171}"/>
              </a:ext>
            </a:extLst>
          </p:cNvPr>
          <p:cNvSpPr>
            <a:spLocks noGrp="1"/>
          </p:cNvSpPr>
          <p:nvPr>
            <p:ph type="body" sz="quarter" idx="12"/>
          </p:nvPr>
        </p:nvSpPr>
        <p:spPr/>
        <p:txBody>
          <a:bodyPr/>
          <a:lstStyle/>
          <a:p>
            <a:pPr marL="0" indent="0">
              <a:lnSpc>
                <a:spcPct val="90000"/>
              </a:lnSpc>
              <a:spcAft>
                <a:spcPts val="1800"/>
              </a:spcAft>
              <a:buNone/>
            </a:pPr>
            <a:r>
              <a:rPr lang="en-US" sz="2400" b="1" dirty="0"/>
              <a:t>Regarding the diagnosis of TB in children and adolescents, which of the following statements is FALSE?</a:t>
            </a:r>
          </a:p>
          <a:p>
            <a:pPr marL="514350" indent="-514350">
              <a:lnSpc>
                <a:spcPct val="90000"/>
              </a:lnSpc>
              <a:spcAft>
                <a:spcPts val="1200"/>
              </a:spcAft>
              <a:buFont typeface="+mj-lt"/>
              <a:buAutoNum type="alphaLcParenR"/>
            </a:pPr>
            <a:r>
              <a:rPr lang="en-US" sz="2400" dirty="0"/>
              <a:t>Bacteriological confirmation should be sought whenever possible. However, a negative test does not rule out TB. </a:t>
            </a:r>
          </a:p>
          <a:p>
            <a:pPr marL="514350" indent="-514350">
              <a:lnSpc>
                <a:spcPct val="90000"/>
              </a:lnSpc>
              <a:spcAft>
                <a:spcPts val="1200"/>
              </a:spcAft>
              <a:buFont typeface="+mj-lt"/>
              <a:buAutoNum type="alphaLcParenR"/>
            </a:pPr>
            <a:r>
              <a:rPr lang="en-US" sz="2400" dirty="0"/>
              <a:t>Alternative sample specimen e.g., stool, urine or lymph node aspirates can be used for Xpert testing if sputum is not available. </a:t>
            </a:r>
          </a:p>
          <a:p>
            <a:pPr marL="514350" indent="-514350">
              <a:lnSpc>
                <a:spcPct val="90000"/>
              </a:lnSpc>
              <a:spcAft>
                <a:spcPts val="1200"/>
              </a:spcAft>
              <a:buFont typeface="+mj-lt"/>
              <a:buAutoNum type="alphaLcParenR"/>
            </a:pPr>
            <a:r>
              <a:rPr lang="en-US" sz="2400" dirty="0">
                <a:highlight>
                  <a:srgbClr val="FCB814"/>
                </a:highlight>
              </a:rPr>
              <a:t>Urine LAM is an alternative test that can be used to detect TB in all sick children and adolescents. </a:t>
            </a:r>
          </a:p>
          <a:p>
            <a:pPr marL="514350" indent="-514350">
              <a:lnSpc>
                <a:spcPct val="90000"/>
              </a:lnSpc>
              <a:spcAft>
                <a:spcPts val="1200"/>
              </a:spcAft>
              <a:buFont typeface="+mj-lt"/>
              <a:buAutoNum type="alphaLcParenR"/>
            </a:pPr>
            <a:r>
              <a:rPr lang="en-US" sz="2400" dirty="0"/>
              <a:t>Other diagnostic tests e.g., HIV test, TB skin test, IGRA and ultrasound scans can be used to support the diagnosis of TB in children. </a:t>
            </a:r>
            <a:endParaRPr lang="en-GB" sz="2400" dirty="0"/>
          </a:p>
        </p:txBody>
      </p:sp>
    </p:spTree>
    <p:extLst>
      <p:ext uri="{BB962C8B-B14F-4D97-AF65-F5344CB8AC3E}">
        <p14:creationId xmlns:p14="http://schemas.microsoft.com/office/powerpoint/2010/main" val="13013394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chor="ctr">
            <a:normAutofit/>
          </a:bodyPr>
          <a:lstStyle/>
          <a:p>
            <a:r>
              <a:rPr lang="en-ZA" dirty="0"/>
              <a:t>Discussion: setting specific practices</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r>
              <a:rPr lang="en-GB" sz="2400" b="0" i="0" u="none" strike="noStrike" kern="1200" dirty="0">
                <a:solidFill>
                  <a:srgbClr val="194983"/>
                </a:solidFill>
                <a:effectLst/>
              </a:rPr>
              <a:t>How are children and adolescents identified </a:t>
            </a:r>
            <a:r>
              <a:rPr lang="en-GB" sz="2400" dirty="0"/>
              <a:t>as</a:t>
            </a:r>
            <a:r>
              <a:rPr lang="en-GB" sz="2400" b="0" i="0" u="none" strike="noStrike" kern="1200" dirty="0">
                <a:solidFill>
                  <a:srgbClr val="194983"/>
                </a:solidFill>
                <a:effectLst/>
              </a:rPr>
              <a:t> having presumptive TB at your health facility? </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sz="2400" dirty="0"/>
              <a:t>What is your usual approach to diagnosis, and do you use a guide for a diagnostic approach?</a:t>
            </a:r>
            <a:endParaRPr lang="en-US" sz="2400" dirty="0"/>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
        <p:nvSpPr>
          <p:cNvPr id="10" name="Text Placeholder 4">
            <a:extLst>
              <a:ext uri="{FF2B5EF4-FFF2-40B4-BE49-F238E27FC236}">
                <a16:creationId xmlns:a16="http://schemas.microsoft.com/office/drawing/2014/main" id="{F49EB188-4434-E396-7F5E-EA0DF40B1CA5}"/>
              </a:ext>
            </a:extLst>
          </p:cNvPr>
          <p:cNvSpPr>
            <a:spLocks noGrp="1"/>
          </p:cNvSpPr>
          <p:nvPr>
            <p:ph type="body" sz="quarter" idx="29"/>
          </p:nvPr>
        </p:nvSpPr>
        <p:spPr>
          <a:xfrm>
            <a:off x="1841500" y="5130800"/>
            <a:ext cx="9424988" cy="936625"/>
          </a:xfrm>
        </p:spPr>
        <p:txBody>
          <a:bodyPr/>
          <a:lstStyle/>
          <a:p>
            <a:r>
              <a:rPr lang="en-GB" sz="2400" dirty="0">
                <a:solidFill>
                  <a:srgbClr val="194983"/>
                </a:solidFill>
              </a:rPr>
              <a:t>What TB diagnostic tests are available</a:t>
            </a:r>
            <a:r>
              <a:rPr lang="en-GB" sz="2400" b="0" i="0" u="none" strike="noStrike" kern="1200" dirty="0">
                <a:solidFill>
                  <a:srgbClr val="194983"/>
                </a:solidFill>
                <a:effectLst/>
              </a:rPr>
              <a:t> at your health facility</a:t>
            </a:r>
            <a:r>
              <a:rPr lang="en-GB" sz="2400" dirty="0">
                <a:solidFill>
                  <a:srgbClr val="194983"/>
                </a:solidFill>
              </a:rPr>
              <a:t> and what samples do you routinely collect</a:t>
            </a:r>
            <a:r>
              <a:rPr lang="en-US" sz="2400" b="0" i="0" u="none" strike="noStrike" kern="1200" dirty="0">
                <a:solidFill>
                  <a:srgbClr val="194983"/>
                </a:solidFill>
                <a:effectLst/>
              </a:rPr>
              <a:t>?</a:t>
            </a:r>
            <a:endParaRPr lang="en-GB" sz="2400" b="0" i="0" u="none" strike="noStrike" kern="1200" dirty="0">
              <a:solidFill>
                <a:srgbClr val="194983"/>
              </a:solidFill>
              <a:effectLst/>
            </a:endParaRPr>
          </a:p>
        </p:txBody>
      </p:sp>
    </p:spTree>
    <p:extLst>
      <p:ext uri="{BB962C8B-B14F-4D97-AF65-F5344CB8AC3E}">
        <p14:creationId xmlns:p14="http://schemas.microsoft.com/office/powerpoint/2010/main" val="1081818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r>
              <a:rPr lang="en-GB" sz="2400" b="0" i="0" u="none" strike="noStrike" kern="1200" dirty="0">
                <a:solidFill>
                  <a:srgbClr val="194983"/>
                </a:solidFill>
                <a:effectLst/>
              </a:rPr>
              <a:t>How are children and adolescents identified </a:t>
            </a:r>
            <a:r>
              <a:rPr lang="en-GB" sz="2400" dirty="0"/>
              <a:t>as</a:t>
            </a:r>
            <a:r>
              <a:rPr lang="en-GB" sz="2400" b="0" i="0" u="none" strike="noStrike" kern="1200" dirty="0">
                <a:solidFill>
                  <a:srgbClr val="194983"/>
                </a:solidFill>
                <a:effectLst/>
              </a:rPr>
              <a:t> having presumptive TB at your health facility? </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C48D9F62-EB43-8D24-689E-1B45263857DD}"/>
              </a:ext>
            </a:extLst>
          </p:cNvPr>
          <p:cNvSpPr>
            <a:spLocks noGrp="1"/>
          </p:cNvSpPr>
          <p:nvPr>
            <p:ph type="body" sz="quarter" idx="27"/>
          </p:nvPr>
        </p:nvSpPr>
        <p:spPr/>
        <p:txBody>
          <a:bodyPr/>
          <a:lstStyle/>
          <a:p>
            <a:r>
              <a:rPr lang="en-GB" sz="2400" dirty="0"/>
              <a:t>What is your usual approach to diagnosis, and do you use a guide to diagnostic approach?</a:t>
            </a:r>
            <a:endParaRPr lang="en-US" sz="2400" dirty="0"/>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
        <p:nvSpPr>
          <p:cNvPr id="4" name="Text Placeholder 4">
            <a:extLst>
              <a:ext uri="{FF2B5EF4-FFF2-40B4-BE49-F238E27FC236}">
                <a16:creationId xmlns:a16="http://schemas.microsoft.com/office/drawing/2014/main" id="{C68A5B18-C35B-0653-0C79-77049EDC3926}"/>
              </a:ext>
            </a:extLst>
          </p:cNvPr>
          <p:cNvSpPr>
            <a:spLocks noGrp="1"/>
          </p:cNvSpPr>
          <p:nvPr>
            <p:ph type="body" sz="quarter" idx="29"/>
          </p:nvPr>
        </p:nvSpPr>
        <p:spPr>
          <a:xfrm>
            <a:off x="1841500" y="5130800"/>
            <a:ext cx="9424988" cy="936625"/>
          </a:xfrm>
        </p:spPr>
        <p:txBody>
          <a:bodyPr/>
          <a:lstStyle/>
          <a:p>
            <a:r>
              <a:rPr lang="en-GB" sz="2400" dirty="0">
                <a:solidFill>
                  <a:srgbClr val="194983"/>
                </a:solidFill>
              </a:rPr>
              <a:t>What TB diagnostic tests are available</a:t>
            </a:r>
            <a:r>
              <a:rPr lang="en-GB" sz="2400" b="0" i="0" u="none" strike="noStrike" kern="1200" dirty="0">
                <a:solidFill>
                  <a:srgbClr val="194983"/>
                </a:solidFill>
                <a:effectLst/>
              </a:rPr>
              <a:t> at your health facility</a:t>
            </a:r>
            <a:r>
              <a:rPr lang="en-GB" sz="2400" dirty="0">
                <a:solidFill>
                  <a:srgbClr val="194983"/>
                </a:solidFill>
              </a:rPr>
              <a:t> and what samples do you routinely collect</a:t>
            </a:r>
            <a:r>
              <a:rPr lang="en-US" sz="2400" b="0" i="0" u="none" strike="noStrike" kern="1200" dirty="0">
                <a:solidFill>
                  <a:srgbClr val="194983"/>
                </a:solidFill>
                <a:effectLst/>
              </a:rPr>
              <a:t>?</a:t>
            </a:r>
            <a:endParaRPr lang="en-GB" sz="2400" b="0" i="0" u="none" strike="noStrike" kern="1200" dirty="0">
              <a:solidFill>
                <a:srgbClr val="194983"/>
              </a:solidFill>
              <a:effectLst/>
            </a:endParaRPr>
          </a:p>
        </p:txBody>
      </p:sp>
    </p:spTree>
    <p:extLst>
      <p:ext uri="{BB962C8B-B14F-4D97-AF65-F5344CB8AC3E}">
        <p14:creationId xmlns:p14="http://schemas.microsoft.com/office/powerpoint/2010/main" val="189031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fontScale="90000"/>
          </a:bodyPr>
          <a:lstStyle/>
          <a:p>
            <a:r>
              <a:rPr lang="en-ZA" dirty="0"/>
              <a:t>Introduction and </a:t>
            </a:r>
            <a:br>
              <a:rPr lang="en-ZA" dirty="0"/>
            </a:br>
            <a:r>
              <a:rPr lang="en-ZA" dirty="0"/>
              <a:t>principles of diagnosis</a:t>
            </a:r>
          </a:p>
        </p:txBody>
      </p:sp>
    </p:spTree>
    <p:extLst>
      <p:ext uri="{BB962C8B-B14F-4D97-AF65-F5344CB8AC3E}">
        <p14:creationId xmlns:p14="http://schemas.microsoft.com/office/powerpoint/2010/main" val="20107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ltLang="en-AU" dirty="0"/>
              <a:t>TB disease classification </a:t>
            </a:r>
            <a:endParaRPr lang="en-US" dirty="0"/>
          </a:p>
        </p:txBody>
      </p:sp>
      <p:sp>
        <p:nvSpPr>
          <p:cNvPr id="4" name="Text Placeholder 3">
            <a:extLst>
              <a:ext uri="{FF2B5EF4-FFF2-40B4-BE49-F238E27FC236}">
                <a16:creationId xmlns:a16="http://schemas.microsoft.com/office/drawing/2014/main" id="{B072790C-D1E3-A61F-8CD1-2EAEA8955469}"/>
              </a:ext>
            </a:extLst>
          </p:cNvPr>
          <p:cNvSpPr>
            <a:spLocks noGrp="1"/>
          </p:cNvSpPr>
          <p:nvPr>
            <p:ph type="body" sz="quarter" idx="10"/>
          </p:nvPr>
        </p:nvSpPr>
        <p:spPr/>
        <p:txBody>
          <a:bodyPr>
            <a:normAutofit/>
          </a:bodyPr>
          <a:lstStyle/>
          <a:p>
            <a:r>
              <a:rPr lang="en-US" sz="2800" b="1" dirty="0"/>
              <a:t>Pulmonary TB (PTB): </a:t>
            </a:r>
            <a:r>
              <a:rPr lang="en-US" sz="2800" dirty="0"/>
              <a:t>involves lungs and intrathoracic lymph nodes</a:t>
            </a:r>
          </a:p>
          <a:p>
            <a:endParaRPr lang="en-US" sz="2800" dirty="0"/>
          </a:p>
          <a:p>
            <a:r>
              <a:rPr lang="en-US" sz="2800" b="1" dirty="0"/>
              <a:t>Extra-pulmonary TB (EPTB): </a:t>
            </a:r>
            <a:r>
              <a:rPr lang="en-US" sz="2800" dirty="0"/>
              <a:t>involves sites beyond the lungs and intrathoracic lymph nodes. Children with EPTB often have PTB as well. </a:t>
            </a:r>
          </a:p>
          <a:p>
            <a:endParaRPr lang="en-US" sz="2800" dirty="0"/>
          </a:p>
          <a:p>
            <a:r>
              <a:rPr lang="en-US" sz="2800" b="1" dirty="0"/>
              <a:t>Bacteriologically confirmed: </a:t>
            </a:r>
            <a:r>
              <a:rPr lang="en-US" sz="2800" dirty="0"/>
              <a:t>positive sample by approved diagnostics such as Xpert Ultra</a:t>
            </a:r>
          </a:p>
          <a:p>
            <a:endParaRPr lang="en-US" sz="2800" dirty="0"/>
          </a:p>
          <a:p>
            <a:r>
              <a:rPr lang="en-US" sz="2800" b="1" dirty="0"/>
              <a:t>Clinically diagnosed: </a:t>
            </a:r>
            <a:r>
              <a:rPr lang="en-US" sz="2800" dirty="0"/>
              <a:t>a decision is made to treat but TB is not confirmed bacteriologically</a:t>
            </a:r>
          </a:p>
          <a:p>
            <a:endParaRPr lang="en-ZA" sz="2800" dirty="0"/>
          </a:p>
        </p:txBody>
      </p:sp>
    </p:spTree>
    <p:extLst>
      <p:ext uri="{BB962C8B-B14F-4D97-AF65-F5344CB8AC3E}">
        <p14:creationId xmlns:p14="http://schemas.microsoft.com/office/powerpoint/2010/main" val="2414613361"/>
      </p:ext>
    </p:extLst>
  </p:cSld>
  <p:clrMapOvr>
    <a:masterClrMapping/>
  </p:clrMapOvr>
</p:sld>
</file>

<file path=ppt/theme/theme1.xml><?xml version="1.0" encoding="utf-8"?>
<a:theme xmlns:a="http://schemas.openxmlformats.org/drawingml/2006/main" name="1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22373</TotalTime>
  <Words>7845</Words>
  <Application>Microsoft Office PowerPoint</Application>
  <PresentationFormat>Widescreen</PresentationFormat>
  <Paragraphs>614</Paragraphs>
  <Slides>58</Slides>
  <Notes>57</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58</vt:i4>
      </vt:variant>
    </vt:vector>
  </HeadingPairs>
  <TitlesOfParts>
    <vt:vector size="67" baseType="lpstr">
      <vt:lpstr>Abadi</vt:lpstr>
      <vt:lpstr>Aptos</vt:lpstr>
      <vt:lpstr>Arial</vt:lpstr>
      <vt:lpstr>Calibri</vt:lpstr>
      <vt:lpstr>Helvetica</vt:lpstr>
      <vt:lpstr>Helvetica 77 Bold Condensed</vt:lpstr>
      <vt:lpstr>Wingdings</vt:lpstr>
      <vt:lpstr>1_Custom Design</vt:lpstr>
      <vt:lpstr>Custom Design</vt:lpstr>
      <vt:lpstr>Module 2: Diagnosis</vt:lpstr>
      <vt:lpstr>Learning objectives</vt:lpstr>
      <vt:lpstr>Outline</vt:lpstr>
      <vt:lpstr>Outline</vt:lpstr>
      <vt:lpstr>Discussion –  setting specific practices</vt:lpstr>
      <vt:lpstr>Discussion: setting specific practices</vt:lpstr>
      <vt:lpstr>PowerPoint Presentation</vt:lpstr>
      <vt:lpstr>Introduction and  principles of diagnosis</vt:lpstr>
      <vt:lpstr>TB disease classification </vt:lpstr>
      <vt:lpstr>Introduction </vt:lpstr>
      <vt:lpstr>Principles of diagnosis in children </vt:lpstr>
      <vt:lpstr>Principles of diagnosis in adolescents </vt:lpstr>
      <vt:lpstr>Principles for drug-resistant TB diagnosis in children</vt:lpstr>
      <vt:lpstr>Diagnosis of tuberculosis in children and adolescents</vt:lpstr>
      <vt:lpstr>Clinical presentation  and  assessment</vt:lpstr>
      <vt:lpstr>Screening or assessing for presumptive TB</vt:lpstr>
      <vt:lpstr>Cough pattern</vt:lpstr>
      <vt:lpstr>TB evaluation</vt:lpstr>
      <vt:lpstr> Perform clinical examination  </vt:lpstr>
      <vt:lpstr>Physical examination for TB</vt:lpstr>
      <vt:lpstr>Presentation of EPTB in children and adolescents</vt:lpstr>
      <vt:lpstr>Presentation of EPTB in children and adolescents</vt:lpstr>
      <vt:lpstr>Diagnosis of drug-resistant TB</vt:lpstr>
      <vt:lpstr>Investigations</vt:lpstr>
      <vt:lpstr>Investigations</vt:lpstr>
      <vt:lpstr>Use diagnostic tests whenever possible</vt:lpstr>
      <vt:lpstr>Alternative specimens </vt:lpstr>
      <vt:lpstr>Alternative specimens </vt:lpstr>
      <vt:lpstr>Collecting samples for bacteriological diagnosis</vt:lpstr>
      <vt:lpstr>Proportionate yield for bacteriologically confirmed TB</vt:lpstr>
      <vt:lpstr>Other diagnostic tests in the evaluation for TB</vt:lpstr>
      <vt:lpstr>Chest X-ray </vt:lpstr>
      <vt:lpstr>Interpretation of CXR in children with presumptive TB</vt:lpstr>
      <vt:lpstr>CXR features specific to TB – hilar adenopathy </vt:lpstr>
      <vt:lpstr>CXR features specific to TB – hilar adenopathy </vt:lpstr>
      <vt:lpstr>CXR features specific to TB – miliary picture </vt:lpstr>
      <vt:lpstr>CXR features specific to TB - Pleural effusion </vt:lpstr>
      <vt:lpstr>CXR features specific to TB – cavitation</vt:lpstr>
      <vt:lpstr>CXR – determining severity for treatment duration</vt:lpstr>
      <vt:lpstr>Treatment decision  approaches </vt:lpstr>
      <vt:lpstr>Approach to diagnosis and treatment decision</vt:lpstr>
      <vt:lpstr>Indications for referral</vt:lpstr>
      <vt:lpstr>Example: management approach for child with presumptive TB</vt:lpstr>
      <vt:lpstr>PowerPoint Presentation</vt:lpstr>
      <vt:lpstr>PowerPoint Presentation</vt:lpstr>
      <vt:lpstr>Diagnostic score systems</vt:lpstr>
      <vt:lpstr>Discussion –  setting specific practices</vt:lpstr>
      <vt:lpstr>Discussion: setting specific practices</vt:lpstr>
      <vt:lpstr>PowerPoint Presentation</vt:lpstr>
      <vt:lpstr>Conclusion Summary of key points</vt:lpstr>
      <vt:lpstr> Summary of key learning points </vt:lpstr>
      <vt:lpstr>References </vt:lpstr>
      <vt:lpstr>Challenge your knowledge</vt:lpstr>
      <vt:lpstr>Quiz question 1</vt:lpstr>
      <vt:lpstr>Quiz question 1 - answer</vt:lpstr>
      <vt:lpstr>Quiz question 2</vt:lpstr>
      <vt:lpstr>Quiz question 2 – answer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Picken</dc:creator>
  <cp:lastModifiedBy>Sandy Picken</cp:lastModifiedBy>
  <cp:revision>4109</cp:revision>
  <cp:lastPrinted>2024-09-13T08:44:44Z</cp:lastPrinted>
  <dcterms:created xsi:type="dcterms:W3CDTF">2024-02-01T06:50:47Z</dcterms:created>
  <dcterms:modified xsi:type="dcterms:W3CDTF">2024-10-09T11:32:21Z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2024-06-05T13:37:09Z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5d9a9f56-cc16-4a88-ab1e-cbcbc6331149</vt:lpwstr>
  </property>
  <property fmtid="{D5CDD505-2E9C-101B-9397-08002B2CF9AE}" pid="8" name="MSIP_Label_7b94a7b8-f06c-4dfe-bdcc-9b548fd58c31_ContentBits">
    <vt:lpwstr>0</vt:lpwstr>
  </property>
</Properties>
</file>